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57" r:id="rId3"/>
    <p:sldId id="261" r:id="rId4"/>
    <p:sldId id="258" r:id="rId5"/>
    <p:sldId id="260" r:id="rId6"/>
    <p:sldId id="264" r:id="rId7"/>
    <p:sldId id="265" r:id="rId8"/>
    <p:sldId id="270" r:id="rId9"/>
    <p:sldId id="271" r:id="rId10"/>
    <p:sldId id="267" r:id="rId11"/>
    <p:sldId id="268" r:id="rId12"/>
    <p:sldId id="272" r:id="rId13"/>
    <p:sldId id="273" r:id="rId14"/>
    <p:sldId id="262" r:id="rId15"/>
    <p:sldId id="263" r:id="rId16"/>
    <p:sldId id="277" r:id="rId17"/>
    <p:sldId id="274" r:id="rId18"/>
    <p:sldId id="275" r:id="rId19"/>
    <p:sldId id="269" r:id="rId20"/>
    <p:sldId id="27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2" d="100"/>
          <a:sy n="72" d="100"/>
        </p:scale>
        <p:origin x="-540" y="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8810250B-ECAF-45ED-8488-963005BA9DE5}" type="datetimeFigureOut">
              <a:rPr lang="es-MX" smtClean="0"/>
              <a:t>08/04/2024</a:t>
            </a:fld>
            <a:endParaRPr lang="es-MX"/>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s-MX"/>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832318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810250B-ECAF-45ED-8488-963005BA9DE5}" type="datetimeFigureOut">
              <a:rPr lang="es-MX" smtClean="0"/>
              <a:t>08/04/2024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4259759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810250B-ECAF-45ED-8488-963005BA9DE5}" type="datetimeFigureOut">
              <a:rPr lang="es-MX" smtClean="0"/>
              <a:t>08/04/2024</a:t>
            </a:fld>
            <a:endParaRPr lang="es-MX"/>
          </a:p>
        </p:txBody>
      </p:sp>
      <p:sp>
        <p:nvSpPr>
          <p:cNvPr id="5" name="Footer Placeholder 4"/>
          <p:cNvSpPr>
            <a:spLocks noGrp="1"/>
          </p:cNvSpPr>
          <p:nvPr>
            <p:ph type="ftr" sz="quarter" idx="11"/>
          </p:nvPr>
        </p:nvSpPr>
        <p:spPr/>
        <p:txBody>
          <a:bodyPr/>
          <a:lstStyle/>
          <a:p>
            <a:endParaRPr lang="es-MX"/>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252550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8810250B-ECAF-45ED-8488-963005BA9DE5}" type="datetimeFigureOut">
              <a:rPr lang="es-MX" smtClean="0"/>
              <a:t>08/04/2024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2547841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810250B-ECAF-45ED-8488-963005BA9DE5}" type="datetimeFigureOut">
              <a:rPr lang="es-MX" smtClean="0"/>
              <a:t>08/04/2024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2799440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810250B-ECAF-45ED-8488-963005BA9DE5}" type="datetimeFigureOut">
              <a:rPr lang="es-MX" smtClean="0"/>
              <a:t>08/04/2024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768057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0250B-ECAF-45ED-8488-963005BA9DE5}" type="datetimeFigureOut">
              <a:rPr lang="es-MX" smtClean="0"/>
              <a:t>08/04/2024</a:t>
            </a:fld>
            <a:endParaRPr lang="es-MX"/>
          </a:p>
        </p:txBody>
      </p:sp>
      <p:sp>
        <p:nvSpPr>
          <p:cNvPr id="3" name="Footer Placeholder 2"/>
          <p:cNvSpPr>
            <a:spLocks noGrp="1"/>
          </p:cNvSpPr>
          <p:nvPr>
            <p:ph type="ftr" sz="quarter" idx="11"/>
          </p:nvPr>
        </p:nvSpPr>
        <p:spPr/>
        <p:txBody>
          <a:bodyPr/>
          <a:lstStyle/>
          <a:p>
            <a:endParaRPr lang="es-MX"/>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350139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810250B-ECAF-45ED-8488-963005BA9DE5}" type="datetimeFigureOut">
              <a:rPr lang="es-MX" smtClean="0"/>
              <a:t>08/04/2024</a:t>
            </a:fld>
            <a:endParaRPr lang="es-MX"/>
          </a:p>
        </p:txBody>
      </p:sp>
      <p:sp>
        <p:nvSpPr>
          <p:cNvPr id="6" name="Footer Placeholder 5"/>
          <p:cNvSpPr>
            <a:spLocks noGrp="1"/>
          </p:cNvSpPr>
          <p:nvPr>
            <p:ph type="ftr" sz="quarter" idx="11"/>
          </p:nvPr>
        </p:nvSpPr>
        <p:spPr/>
        <p:txBody>
          <a:bodyPr/>
          <a:lstStyle/>
          <a:p>
            <a:endParaRPr lang="es-MX"/>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3425299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s-ES"/>
              <a:t>Haga clic en el icono para agregar una imagen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810250B-ECAF-45ED-8488-963005BA9DE5}" type="datetimeFigureOut">
              <a:rPr lang="es-MX" smtClean="0"/>
              <a:t>08/04/2024</a:t>
            </a:fld>
            <a:endParaRPr lang="es-MX"/>
          </a:p>
        </p:txBody>
      </p:sp>
      <p:sp>
        <p:nvSpPr>
          <p:cNvPr id="6" name="Footer Placeholder 5"/>
          <p:cNvSpPr>
            <a:spLocks noGrp="1"/>
          </p:cNvSpPr>
          <p:nvPr>
            <p:ph type="ftr" sz="quarter" idx="11"/>
          </p:nvPr>
        </p:nvSpPr>
        <p:spPr/>
        <p:txBody>
          <a:bodyPr/>
          <a:lstStyle/>
          <a:p>
            <a:endParaRPr lang="es-MX"/>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2753178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810250B-ECAF-45ED-8488-963005BA9DE5}" type="datetimeFigureOut">
              <a:rPr lang="es-MX" smtClean="0"/>
              <a:t>08/04/2024</a:t>
            </a:fld>
            <a:endParaRPr lang="es-MX"/>
          </a:p>
        </p:txBody>
      </p:sp>
      <p:sp>
        <p:nvSpPr>
          <p:cNvPr id="6" name="Footer Placeholder 5"/>
          <p:cNvSpPr>
            <a:spLocks noGrp="1"/>
          </p:cNvSpPr>
          <p:nvPr>
            <p:ph type="ftr" sz="quarter" idx="11"/>
          </p:nvPr>
        </p:nvSpPr>
        <p:spPr/>
        <p:txBody>
          <a:bodyPr/>
          <a:lstStyle/>
          <a:p>
            <a:endParaRPr lang="es-MX"/>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2057242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810250B-ECAF-45ED-8488-963005BA9DE5}" type="datetimeFigureOut">
              <a:rPr lang="es-MX" smtClean="0"/>
              <a:t>08/04/2024</a:t>
            </a:fld>
            <a:endParaRPr lang="es-MX"/>
          </a:p>
        </p:txBody>
      </p:sp>
      <p:sp>
        <p:nvSpPr>
          <p:cNvPr id="5" name="Footer Placeholder 4"/>
          <p:cNvSpPr>
            <a:spLocks noGrp="1"/>
          </p:cNvSpPr>
          <p:nvPr>
            <p:ph type="ftr" sz="quarter" idx="11"/>
          </p:nvPr>
        </p:nvSpPr>
        <p:spPr/>
        <p:txBody>
          <a:bodyPr/>
          <a:lstStyle/>
          <a:p>
            <a:endParaRPr lang="es-MX"/>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1472089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s-ES"/>
              <a:t>Haga clic para modificar el estilo de título del patrón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810250B-ECAF-45ED-8488-963005BA9DE5}" type="datetimeFigureOut">
              <a:rPr lang="es-MX" smtClean="0"/>
              <a:t>08/04/2024</a:t>
            </a:fld>
            <a:endParaRPr lang="es-MX"/>
          </a:p>
        </p:txBody>
      </p:sp>
      <p:sp>
        <p:nvSpPr>
          <p:cNvPr id="5" name="Footer Placeholder 4"/>
          <p:cNvSpPr>
            <a:spLocks noGrp="1"/>
          </p:cNvSpPr>
          <p:nvPr>
            <p:ph type="ftr" sz="quarter" idx="11"/>
          </p:nvPr>
        </p:nvSpPr>
        <p:spPr/>
        <p:txBody>
          <a:bodyPr/>
          <a:lstStyle/>
          <a:p>
            <a:endParaRPr lang="es-MX"/>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3214379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8810250B-ECAF-45ED-8488-963005BA9DE5}" type="datetimeFigureOut">
              <a:rPr lang="es-MX" smtClean="0"/>
              <a:t>08/04/2024</a:t>
            </a:fld>
            <a:endParaRPr lang="es-MX"/>
          </a:p>
        </p:txBody>
      </p:sp>
      <p:sp>
        <p:nvSpPr>
          <p:cNvPr id="5" name="Footer Placeholder 4"/>
          <p:cNvSpPr>
            <a:spLocks noGrp="1"/>
          </p:cNvSpPr>
          <p:nvPr>
            <p:ph type="ftr" sz="quarter" idx="11"/>
          </p:nvPr>
        </p:nvSpPr>
        <p:spPr/>
        <p:txBody>
          <a:bodyPr/>
          <a:lstStyle/>
          <a:p>
            <a:endParaRPr lang="es-MX"/>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29598246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810250B-ECAF-45ED-8488-963005BA9DE5}" type="datetimeFigureOut">
              <a:rPr lang="es-MX" smtClean="0"/>
              <a:t>08/04/2024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25746051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810250B-ECAF-45ED-8488-963005BA9DE5}" type="datetimeFigureOut">
              <a:rPr lang="es-MX" smtClean="0"/>
              <a:t>08/04/2024</a:t>
            </a:fld>
            <a:endParaRPr lang="es-MX"/>
          </a:p>
        </p:txBody>
      </p:sp>
      <p:sp>
        <p:nvSpPr>
          <p:cNvPr id="8" name="Footer Placeholder 7"/>
          <p:cNvSpPr>
            <a:spLocks noGrp="1"/>
          </p:cNvSpPr>
          <p:nvPr>
            <p:ph type="ftr" sz="quarter" idx="11"/>
          </p:nvPr>
        </p:nvSpPr>
        <p:spPr>
          <a:xfrm>
            <a:off x="561111" y="6391838"/>
            <a:ext cx="3644282" cy="304801"/>
          </a:xfrm>
        </p:spPr>
        <p:txBody>
          <a:bodyPr/>
          <a:lstStyle/>
          <a:p>
            <a:endParaRPr lang="es-MX"/>
          </a:p>
        </p:txBody>
      </p:sp>
      <p:sp>
        <p:nvSpPr>
          <p:cNvPr id="9" name="Slide Number Placeholder 8"/>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2964484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8810250B-ECAF-45ED-8488-963005BA9DE5}" type="datetimeFigureOut">
              <a:rPr lang="es-MX" smtClean="0"/>
              <a:t>08/04/2024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2283742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8810250B-ECAF-45ED-8488-963005BA9DE5}" type="datetimeFigureOut">
              <a:rPr lang="es-MX" smtClean="0"/>
              <a:t>08/04/2024</a:t>
            </a:fld>
            <a:endParaRPr lang="es-MX"/>
          </a:p>
        </p:txBody>
      </p:sp>
      <p:sp>
        <p:nvSpPr>
          <p:cNvPr id="5" name="Footer Placeholder 4"/>
          <p:cNvSpPr>
            <a:spLocks noGrp="1"/>
          </p:cNvSpPr>
          <p:nvPr>
            <p:ph type="ftr" sz="quarter" idx="11"/>
          </p:nvPr>
        </p:nvSpPr>
        <p:spPr/>
        <p:txBody>
          <a:bodyPr/>
          <a:lstStyle/>
          <a:p>
            <a:endParaRPr lang="es-MX"/>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6538938-0A3D-4407-884F-B19D7A1CD6BF}" type="slidenum">
              <a:rPr lang="es-MX" smtClean="0"/>
              <a:t>‹Nº›</a:t>
            </a:fld>
            <a:endParaRPr lang="es-MX"/>
          </a:p>
        </p:txBody>
      </p:sp>
    </p:spTree>
    <p:extLst>
      <p:ext uri="{BB962C8B-B14F-4D97-AF65-F5344CB8AC3E}">
        <p14:creationId xmlns:p14="http://schemas.microsoft.com/office/powerpoint/2010/main" val="304800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8810250B-ECAF-45ED-8488-963005BA9DE5}" type="datetimeFigureOut">
              <a:rPr lang="es-MX" smtClean="0"/>
              <a:t>08/04/2024</a:t>
            </a:fld>
            <a:endParaRPr lang="es-MX"/>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s-MX"/>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96538938-0A3D-4407-884F-B19D7A1CD6BF}" type="slidenum">
              <a:rPr lang="es-MX" smtClean="0"/>
              <a:t>‹Nº›</a:t>
            </a:fld>
            <a:endParaRPr lang="es-MX"/>
          </a:p>
        </p:txBody>
      </p:sp>
    </p:spTree>
    <p:extLst>
      <p:ext uri="{BB962C8B-B14F-4D97-AF65-F5344CB8AC3E}">
        <p14:creationId xmlns:p14="http://schemas.microsoft.com/office/powerpoint/2010/main" val="294157804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3.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hyperlink" Target="https://www.ohchr.org/es/good-governance/about-good-governance"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C383805-9648-0B87-B158-E142A211A3CD}"/>
              </a:ext>
            </a:extLst>
          </p:cNvPr>
          <p:cNvSpPr>
            <a:spLocks noGrp="1"/>
          </p:cNvSpPr>
          <p:nvPr>
            <p:ph type="ctrTitle"/>
          </p:nvPr>
        </p:nvSpPr>
        <p:spPr>
          <a:xfrm>
            <a:off x="457200" y="1598246"/>
            <a:ext cx="5187820" cy="3626217"/>
          </a:xfrm>
        </p:spPr>
        <p:txBody>
          <a:bodyPr anchor="t">
            <a:normAutofit/>
          </a:bodyPr>
          <a:lstStyle/>
          <a:p>
            <a:pPr algn="ctr"/>
            <a:r>
              <a:rPr lang="es-ES" sz="5000" dirty="0">
                <a:solidFill>
                  <a:srgbClr val="FFFFFF"/>
                </a:solidFill>
                <a:latin typeface="Arial" panose="020B0604020202020204" pitchFamily="34" charset="0"/>
                <a:cs typeface="Arial" panose="020B0604020202020204" pitchFamily="34" charset="0"/>
              </a:rPr>
              <a:t>GOBERNANZA Y PARTICIPACION CIUDADANA</a:t>
            </a:r>
            <a:endParaRPr lang="es-MX" sz="5000" dirty="0">
              <a:solidFill>
                <a:srgbClr val="FFFFFF"/>
              </a:solidFill>
              <a:latin typeface="Arial" panose="020B0604020202020204" pitchFamily="34" charset="0"/>
              <a:cs typeface="Arial" panose="020B0604020202020204" pitchFamily="34" charset="0"/>
            </a:endParaRPr>
          </a:p>
        </p:txBody>
      </p:sp>
      <p:pic>
        <p:nvPicPr>
          <p:cNvPr id="2050" name="Picture 2" descr="Resultado de imagen de fotos de gobernamza">
            <a:extLst>
              <a:ext uri="{FF2B5EF4-FFF2-40B4-BE49-F238E27FC236}">
                <a16:creationId xmlns="" xmlns:a16="http://schemas.microsoft.com/office/drawing/2014/main" id="{9038AB8D-DDF1-D6E7-B900-46815544385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86925" y="2224205"/>
            <a:ext cx="5664133" cy="3467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4694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Gobernanza - Qué es, definición y concepto">
            <a:extLst>
              <a:ext uri="{FF2B5EF4-FFF2-40B4-BE49-F238E27FC236}">
                <a16:creationId xmlns="" xmlns:a16="http://schemas.microsoft.com/office/drawing/2014/main" id="{631C77CE-323B-56CE-66D0-FBCF9B641D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44" t="9091" r="25689"/>
          <a:stretch/>
        </p:blipFill>
        <p:spPr bwMode="auto">
          <a:xfrm>
            <a:off x="5579706" y="10"/>
            <a:ext cx="6612294"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 xmlns:a16="http://schemas.microsoft.com/office/drawing/2014/main" id="{81BC35BB-C9FB-386D-33E7-45232E251FE9}"/>
              </a:ext>
            </a:extLst>
          </p:cNvPr>
          <p:cNvSpPr>
            <a:spLocks noGrp="1"/>
          </p:cNvSpPr>
          <p:nvPr>
            <p:ph type="title"/>
          </p:nvPr>
        </p:nvSpPr>
        <p:spPr>
          <a:xfrm>
            <a:off x="477980" y="886408"/>
            <a:ext cx="5336893" cy="3410384"/>
          </a:xfrm>
        </p:spPr>
        <p:txBody>
          <a:bodyPr vert="horz" lIns="91440" tIns="45720" rIns="91440" bIns="45720" rtlCol="0" anchor="b">
            <a:normAutofit/>
          </a:bodyPr>
          <a:lstStyle/>
          <a:p>
            <a:pPr algn="just"/>
            <a:r>
              <a:rPr lang="en-US" sz="2000" dirty="0">
                <a:latin typeface="Arial" panose="020B0604020202020204" pitchFamily="34" charset="0"/>
                <a:cs typeface="Arial" panose="020B0604020202020204" pitchFamily="34" charset="0"/>
              </a:rPr>
              <a:t>L</a:t>
            </a:r>
            <a:r>
              <a:rPr lang="en-US" sz="2000" i="0" dirty="0">
                <a:effectLst/>
                <a:latin typeface="Arial" panose="020B0604020202020204" pitchFamily="34" charset="0"/>
                <a:cs typeface="Arial" panose="020B0604020202020204" pitchFamily="34" charset="0"/>
              </a:rPr>
              <a:t>a </a:t>
            </a:r>
            <a:r>
              <a:rPr lang="en-US" sz="2000" i="0" dirty="0" err="1">
                <a:effectLst/>
                <a:latin typeface="Arial" panose="020B0604020202020204" pitchFamily="34" charset="0"/>
                <a:cs typeface="Arial" panose="020B0604020202020204" pitchFamily="34" charset="0"/>
              </a:rPr>
              <a:t>gobernanza</a:t>
            </a:r>
            <a:r>
              <a:rPr lang="en-US" sz="2000" i="0" dirty="0">
                <a:effectLst/>
                <a:latin typeface="Arial" panose="020B0604020202020204" pitchFamily="34" charset="0"/>
                <a:cs typeface="Arial" panose="020B0604020202020204" pitchFamily="34" charset="0"/>
              </a:rPr>
              <a:t> es un modo de </a:t>
            </a:r>
            <a:r>
              <a:rPr lang="en-US" sz="2000" i="0" dirty="0" err="1">
                <a:effectLst/>
                <a:latin typeface="Arial" panose="020B0604020202020204" pitchFamily="34" charset="0"/>
                <a:cs typeface="Arial" panose="020B0604020202020204" pitchFamily="34" charset="0"/>
              </a:rPr>
              <a:t>dirigir</a:t>
            </a:r>
            <a:r>
              <a:rPr lang="en-US" sz="2000" i="0" dirty="0">
                <a:effectLst/>
                <a:latin typeface="Arial" panose="020B0604020202020204" pitchFamily="34" charset="0"/>
                <a:cs typeface="Arial" panose="020B0604020202020204" pitchFamily="34" charset="0"/>
              </a:rPr>
              <a:t> un </a:t>
            </a:r>
            <a:r>
              <a:rPr lang="en-US" sz="2000" i="0" dirty="0" err="1">
                <a:effectLst/>
                <a:latin typeface="Arial" panose="020B0604020202020204" pitchFamily="34" charset="0"/>
                <a:cs typeface="Arial" panose="020B0604020202020204" pitchFamily="34" charset="0"/>
              </a:rPr>
              <a:t>país</a:t>
            </a:r>
            <a:r>
              <a:rPr lang="en-US" sz="2000" i="0" dirty="0">
                <a:effectLst/>
                <a:latin typeface="Arial" panose="020B0604020202020204" pitchFamily="34" charset="0"/>
                <a:cs typeface="Arial" panose="020B0604020202020204" pitchFamily="34" charset="0"/>
              </a:rPr>
              <a:t> o </a:t>
            </a:r>
            <a:r>
              <a:rPr lang="en-US" sz="2000" i="0" dirty="0" err="1">
                <a:effectLst/>
                <a:latin typeface="Arial" panose="020B0604020202020204" pitchFamily="34" charset="0"/>
                <a:cs typeface="Arial" panose="020B0604020202020204" pitchFamily="34" charset="0"/>
              </a:rPr>
              <a:t>entidad</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buscando</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el</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progreso</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económico</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pero</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también</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el</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desarrollo</a:t>
            </a:r>
            <a:r>
              <a:rPr lang="en-US" sz="2000" i="0" dirty="0">
                <a:effectLst/>
                <a:latin typeface="Arial" panose="020B0604020202020204" pitchFamily="34" charset="0"/>
                <a:cs typeface="Arial" panose="020B0604020202020204" pitchFamily="34" charset="0"/>
              </a:rPr>
              <a:t> social y </a:t>
            </a:r>
            <a:r>
              <a:rPr lang="en-US" sz="2000" i="0" dirty="0" err="1">
                <a:effectLst/>
                <a:latin typeface="Arial" panose="020B0604020202020204" pitchFamily="34" charset="0"/>
                <a:cs typeface="Arial" panose="020B0604020202020204" pitchFamily="34" charset="0"/>
              </a:rPr>
              <a:t>el</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fortalecimiento</a:t>
            </a:r>
            <a:r>
              <a:rPr lang="en-US" sz="2000" i="0" dirty="0">
                <a:effectLst/>
                <a:latin typeface="Arial" panose="020B0604020202020204" pitchFamily="34" charset="0"/>
                <a:cs typeface="Arial" panose="020B0604020202020204" pitchFamily="34" charset="0"/>
              </a:rPr>
              <a:t> de las </a:t>
            </a:r>
            <a:r>
              <a:rPr lang="en-US" sz="2000" i="0" dirty="0" err="1">
                <a:effectLst/>
                <a:latin typeface="Arial" panose="020B0604020202020204" pitchFamily="34" charset="0"/>
                <a:cs typeface="Arial" panose="020B0604020202020204" pitchFamily="34" charset="0"/>
              </a:rPr>
              <a:t>instituciones</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Todo</a:t>
            </a:r>
            <a:r>
              <a:rPr lang="en-US" sz="2000" i="0" dirty="0">
                <a:effectLst/>
                <a:latin typeface="Arial" panose="020B0604020202020204" pitchFamily="34" charset="0"/>
                <a:cs typeface="Arial" panose="020B0604020202020204" pitchFamily="34" charset="0"/>
              </a:rPr>
              <a:t> lo anterior, de forma </a:t>
            </a:r>
            <a:r>
              <a:rPr lang="en-US" sz="2000" i="0" dirty="0" err="1">
                <a:effectLst/>
                <a:latin typeface="Arial" panose="020B0604020202020204" pitchFamily="34" charset="0"/>
                <a:cs typeface="Arial" panose="020B0604020202020204" pitchFamily="34" charset="0"/>
              </a:rPr>
              <a:t>sostenible</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en</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el</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tiempo</a:t>
            </a:r>
            <a:r>
              <a:rPr lang="en-US" sz="2000" i="0" dirty="0">
                <a:effectLst/>
                <a:latin typeface="Arial" panose="020B0604020202020204" pitchFamily="34" charset="0"/>
                <a:cs typeface="Arial" panose="020B0604020202020204" pitchFamily="34" charset="0"/>
              </a:rPr>
              <a:t>. A la </a:t>
            </a:r>
            <a:r>
              <a:rPr lang="en-US" sz="2000" i="0" dirty="0" err="1">
                <a:effectLst/>
                <a:latin typeface="Arial" panose="020B0604020202020204" pitchFamily="34" charset="0"/>
                <a:cs typeface="Arial" panose="020B0604020202020204" pitchFamily="34" charset="0"/>
              </a:rPr>
              <a:t>gobernanza</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también</a:t>
            </a:r>
            <a:r>
              <a:rPr lang="en-US" sz="2000" i="0" dirty="0">
                <a:effectLst/>
                <a:latin typeface="Arial" panose="020B0604020202020204" pitchFamily="34" charset="0"/>
                <a:cs typeface="Arial" panose="020B0604020202020204" pitchFamily="34" charset="0"/>
              </a:rPr>
              <a:t> se le define </a:t>
            </a:r>
            <a:r>
              <a:rPr lang="en-US" sz="2000" i="0" dirty="0" err="1">
                <a:effectLst/>
                <a:latin typeface="Arial" panose="020B0604020202020204" pitchFamily="34" charset="0"/>
                <a:cs typeface="Arial" panose="020B0604020202020204" pitchFamily="34" charset="0"/>
              </a:rPr>
              <a:t>como</a:t>
            </a:r>
            <a:r>
              <a:rPr lang="en-US" sz="2000" i="0" dirty="0">
                <a:effectLst/>
                <a:latin typeface="Arial" panose="020B0604020202020204" pitchFamily="34" charset="0"/>
                <a:cs typeface="Arial" panose="020B0604020202020204" pitchFamily="34" charset="0"/>
              </a:rPr>
              <a:t> un </a:t>
            </a:r>
            <a:r>
              <a:rPr lang="en-US" sz="2000" i="0" dirty="0" err="1">
                <a:effectLst/>
                <a:latin typeface="Arial" panose="020B0604020202020204" pitchFamily="34" charset="0"/>
                <a:cs typeface="Arial" panose="020B0604020202020204" pitchFamily="34" charset="0"/>
              </a:rPr>
              <a:t>arte</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el</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cual</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demanda</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una</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interacción</a:t>
            </a:r>
            <a:r>
              <a:rPr lang="en-US" sz="2000" i="0" dirty="0">
                <a:effectLst/>
                <a:latin typeface="Arial" panose="020B0604020202020204" pitchFamily="34" charset="0"/>
                <a:cs typeface="Arial" panose="020B0604020202020204" pitchFamily="34" charset="0"/>
              </a:rPr>
              <a:t> entre </a:t>
            </a:r>
            <a:r>
              <a:rPr lang="en-US" sz="2000" i="0" dirty="0" err="1">
                <a:effectLst/>
                <a:latin typeface="Arial" panose="020B0604020202020204" pitchFamily="34" charset="0"/>
                <a:cs typeface="Arial" panose="020B0604020202020204" pitchFamily="34" charset="0"/>
              </a:rPr>
              <a:t>los</a:t>
            </a:r>
            <a:r>
              <a:rPr lang="en-US" sz="2000" i="0" dirty="0">
                <a:effectLst/>
                <a:latin typeface="Arial" panose="020B0604020202020204" pitchFamily="34" charset="0"/>
                <a:cs typeface="Arial" panose="020B0604020202020204" pitchFamily="34" charset="0"/>
              </a:rPr>
              <a:t> </a:t>
            </a:r>
            <a:r>
              <a:rPr lang="en-US" sz="2000" i="0" dirty="0" err="1">
                <a:effectLst/>
                <a:latin typeface="Arial" panose="020B0604020202020204" pitchFamily="34" charset="0"/>
                <a:cs typeface="Arial" panose="020B0604020202020204" pitchFamily="34" charset="0"/>
              </a:rPr>
              <a:t>gobernantes</a:t>
            </a:r>
            <a:r>
              <a:rPr lang="en-US" sz="2000" i="0" dirty="0">
                <a:effectLst/>
                <a:latin typeface="Arial" panose="020B0604020202020204" pitchFamily="34" charset="0"/>
                <a:cs typeface="Arial" panose="020B0604020202020204" pitchFamily="34" charset="0"/>
              </a:rPr>
              <a:t> y </a:t>
            </a:r>
            <a:r>
              <a:rPr lang="en-US" sz="2000" i="0" dirty="0" err="1">
                <a:effectLst/>
                <a:latin typeface="Arial" panose="020B0604020202020204" pitchFamily="34" charset="0"/>
                <a:cs typeface="Arial" panose="020B0604020202020204" pitchFamily="34" charset="0"/>
              </a:rPr>
              <a:t>el</a:t>
            </a:r>
            <a:r>
              <a:rPr lang="en-US" sz="2000" i="0" dirty="0">
                <a:effectLst/>
                <a:latin typeface="Arial" panose="020B0604020202020204" pitchFamily="34" charset="0"/>
                <a:cs typeface="Arial" panose="020B0604020202020204" pitchFamily="34" charset="0"/>
              </a:rPr>
              <a:t> pueblo.</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96588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BA2D270C-FD4B-F1D9-594C-514FF1B5A104}"/>
              </a:ext>
            </a:extLst>
          </p:cNvPr>
          <p:cNvSpPr>
            <a:spLocks noGrp="1"/>
          </p:cNvSpPr>
          <p:nvPr>
            <p:ph type="title"/>
          </p:nvPr>
        </p:nvSpPr>
        <p:spPr>
          <a:xfrm>
            <a:off x="755780" y="511256"/>
            <a:ext cx="10889928" cy="741119"/>
          </a:xfrm>
        </p:spPr>
        <p:txBody>
          <a:bodyPr vert="horz" lIns="91440" tIns="45720" rIns="91440" bIns="45720" rtlCol="0" anchor="b">
            <a:normAutofit/>
          </a:bodyPr>
          <a:lstStyle/>
          <a:p>
            <a:r>
              <a:rPr lang="en-US" sz="3200" b="0" i="0" kern="1200" dirty="0">
                <a:solidFill>
                  <a:srgbClr val="EBEBEB"/>
                </a:solidFill>
                <a:latin typeface="+mj-lt"/>
                <a:ea typeface="+mj-ea"/>
                <a:cs typeface="+mj-cs"/>
              </a:rPr>
              <a:t>La </a:t>
            </a:r>
            <a:r>
              <a:rPr lang="en-US" sz="3200" b="0" i="0" kern="1200" dirty="0" err="1">
                <a:solidFill>
                  <a:srgbClr val="EBEBEB"/>
                </a:solidFill>
                <a:latin typeface="+mj-lt"/>
                <a:ea typeface="+mj-ea"/>
                <a:cs typeface="+mj-cs"/>
              </a:rPr>
              <a:t>buena</a:t>
            </a:r>
            <a:r>
              <a:rPr lang="en-US" sz="3200" b="0" i="0" kern="1200" dirty="0">
                <a:solidFill>
                  <a:srgbClr val="EBEBEB"/>
                </a:solidFill>
                <a:latin typeface="+mj-lt"/>
                <a:ea typeface="+mj-ea"/>
                <a:cs typeface="+mj-cs"/>
              </a:rPr>
              <a:t> </a:t>
            </a:r>
            <a:r>
              <a:rPr lang="en-US" sz="3200" b="0" i="0" kern="1200" dirty="0" err="1">
                <a:solidFill>
                  <a:srgbClr val="EBEBEB"/>
                </a:solidFill>
                <a:latin typeface="+mj-lt"/>
                <a:ea typeface="+mj-ea"/>
                <a:cs typeface="+mj-cs"/>
              </a:rPr>
              <a:t>gobernanza</a:t>
            </a:r>
            <a:r>
              <a:rPr lang="en-US" sz="3200" b="0" i="0" kern="1200" dirty="0">
                <a:solidFill>
                  <a:srgbClr val="EBEBEB"/>
                </a:solidFill>
                <a:latin typeface="+mj-lt"/>
                <a:ea typeface="+mj-ea"/>
                <a:cs typeface="+mj-cs"/>
              </a:rPr>
              <a:t> se </a:t>
            </a:r>
            <a:r>
              <a:rPr lang="en-US" sz="3200" b="0" i="0" kern="1200" dirty="0" err="1">
                <a:solidFill>
                  <a:srgbClr val="EBEBEB"/>
                </a:solidFill>
                <a:latin typeface="+mj-lt"/>
                <a:ea typeface="+mj-ea"/>
                <a:cs typeface="+mj-cs"/>
              </a:rPr>
              <a:t>caracteriza</a:t>
            </a:r>
            <a:r>
              <a:rPr lang="en-US" sz="3200" b="0" i="0" kern="1200" dirty="0">
                <a:solidFill>
                  <a:srgbClr val="EBEBEB"/>
                </a:solidFill>
                <a:latin typeface="+mj-lt"/>
                <a:ea typeface="+mj-ea"/>
                <a:cs typeface="+mj-cs"/>
              </a:rPr>
              <a:t> </a:t>
            </a:r>
            <a:r>
              <a:rPr lang="en-US" sz="3200" b="0" i="0" kern="1200" dirty="0" err="1">
                <a:solidFill>
                  <a:srgbClr val="EBEBEB"/>
                </a:solidFill>
                <a:latin typeface="+mj-lt"/>
                <a:ea typeface="+mj-ea"/>
                <a:cs typeface="+mj-cs"/>
              </a:rPr>
              <a:t>por</a:t>
            </a:r>
            <a:r>
              <a:rPr lang="en-US" sz="3200" b="0" i="0" kern="1200" dirty="0">
                <a:solidFill>
                  <a:srgbClr val="EBEBEB"/>
                </a:solidFill>
                <a:latin typeface="+mj-lt"/>
                <a:ea typeface="+mj-ea"/>
                <a:cs typeface="+mj-cs"/>
              </a:rPr>
              <a:t>: </a:t>
            </a:r>
          </a:p>
        </p:txBody>
      </p:sp>
      <p:sp>
        <p:nvSpPr>
          <p:cNvPr id="3" name="Marcador de texto 2">
            <a:extLst>
              <a:ext uri="{FF2B5EF4-FFF2-40B4-BE49-F238E27FC236}">
                <a16:creationId xmlns="" xmlns:a16="http://schemas.microsoft.com/office/drawing/2014/main" id="{A9D4D5F7-B534-1996-7A68-C8A51BA440E5}"/>
              </a:ext>
            </a:extLst>
          </p:cNvPr>
          <p:cNvSpPr>
            <a:spLocks noGrp="1"/>
          </p:cNvSpPr>
          <p:nvPr>
            <p:ph type="body" idx="1"/>
          </p:nvPr>
        </p:nvSpPr>
        <p:spPr>
          <a:xfrm>
            <a:off x="6200744" y="1430862"/>
            <a:ext cx="5422190" cy="5298412"/>
          </a:xfrm>
        </p:spPr>
        <p:txBody>
          <a:bodyPr vert="horz" lIns="91440" tIns="45720" rIns="91440" bIns="45720" rtlCol="0" anchor="t">
            <a:normAutofit fontScale="92500" lnSpcReduction="10000"/>
          </a:bodyPr>
          <a:lstStyle/>
          <a:p>
            <a:pPr marL="285750" indent="-285750">
              <a:lnSpc>
                <a:spcPct val="90000"/>
              </a:lnSpc>
              <a:buFont typeface="Wingdings" panose="05000000000000000000" pitchFamily="2" charset="2"/>
              <a:buChar char="v"/>
            </a:pPr>
            <a:endParaRPr lang="en-US" sz="1500" b="0" i="0" kern="1200" cap="none" dirty="0">
              <a:solidFill>
                <a:schemeClr val="tx1"/>
              </a:solidFill>
              <a:effectLst/>
              <a:latin typeface="Arial" panose="020B0604020202020204" pitchFamily="34" charset="0"/>
              <a:cs typeface="Arial" panose="020B0604020202020204" pitchFamily="34" charset="0"/>
            </a:endParaRPr>
          </a:p>
          <a:p>
            <a:pPr marL="285750" indent="-285750">
              <a:lnSpc>
                <a:spcPct val="90000"/>
              </a:lnSpc>
              <a:buFont typeface="Wingdings" panose="05000000000000000000" pitchFamily="2" charset="2"/>
              <a:buChar char="v"/>
            </a:pPr>
            <a:r>
              <a:rPr lang="en-US" sz="1500" b="0" i="0" kern="1200" cap="none" dirty="0" err="1">
                <a:solidFill>
                  <a:schemeClr val="tx1"/>
                </a:solidFill>
                <a:effectLst/>
                <a:latin typeface="Arial" panose="020B0604020202020204" pitchFamily="34" charset="0"/>
                <a:cs typeface="Arial" panose="020B0604020202020204" pitchFamily="34" charset="0"/>
              </a:rPr>
              <a:t>Participación</a:t>
            </a:r>
            <a:r>
              <a:rPr lang="en-US" sz="1500" b="0" i="0" kern="1200" cap="none" dirty="0">
                <a:solidFill>
                  <a:schemeClr val="tx1"/>
                </a:solidFill>
                <a:effectLst/>
                <a:latin typeface="Arial" panose="020B0604020202020204" pitchFamily="34" charset="0"/>
                <a:cs typeface="Arial" panose="020B0604020202020204" pitchFamily="34" charset="0"/>
              </a:rPr>
              <a:t> de </a:t>
            </a:r>
            <a:r>
              <a:rPr lang="en-US" sz="1500" b="0" i="0" kern="1200" cap="none" dirty="0" err="1">
                <a:solidFill>
                  <a:schemeClr val="tx1"/>
                </a:solidFill>
                <a:effectLst/>
                <a:latin typeface="Arial" panose="020B0604020202020204" pitchFamily="34" charset="0"/>
                <a:cs typeface="Arial" panose="020B0604020202020204" pitchFamily="34" charset="0"/>
              </a:rPr>
              <a:t>todos</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los</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ciudadanos</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en</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los</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procesos</a:t>
            </a:r>
            <a:r>
              <a:rPr lang="en-US" sz="1500" b="0" i="0" kern="1200" cap="none" dirty="0">
                <a:solidFill>
                  <a:schemeClr val="tx1"/>
                </a:solidFill>
                <a:effectLst/>
                <a:latin typeface="Arial" panose="020B0604020202020204" pitchFamily="34" charset="0"/>
                <a:cs typeface="Arial" panose="020B0604020202020204" pitchFamily="34" charset="0"/>
              </a:rPr>
              <a:t> de </a:t>
            </a:r>
            <a:r>
              <a:rPr lang="en-US" sz="1500" b="0" i="0" kern="1200" cap="none" dirty="0" err="1">
                <a:solidFill>
                  <a:schemeClr val="tx1"/>
                </a:solidFill>
                <a:effectLst/>
                <a:latin typeface="Arial" panose="020B0604020202020204" pitchFamily="34" charset="0"/>
                <a:cs typeface="Arial" panose="020B0604020202020204" pitchFamily="34" charset="0"/>
              </a:rPr>
              <a:t>toma</a:t>
            </a:r>
            <a:r>
              <a:rPr lang="en-US" sz="1500" b="0" i="0" kern="1200" cap="none" dirty="0">
                <a:solidFill>
                  <a:schemeClr val="tx1"/>
                </a:solidFill>
                <a:effectLst/>
                <a:latin typeface="Arial" panose="020B0604020202020204" pitchFamily="34" charset="0"/>
                <a:cs typeface="Arial" panose="020B0604020202020204" pitchFamily="34" charset="0"/>
              </a:rPr>
              <a:t> de </a:t>
            </a:r>
            <a:r>
              <a:rPr lang="en-US" sz="1500" b="0" i="0" kern="1200" cap="none" dirty="0" err="1">
                <a:solidFill>
                  <a:schemeClr val="tx1"/>
                </a:solidFill>
                <a:effectLst/>
                <a:latin typeface="Arial" panose="020B0604020202020204" pitchFamily="34" charset="0"/>
                <a:cs typeface="Arial" panose="020B0604020202020204" pitchFamily="34" charset="0"/>
              </a:rPr>
              <a:t>decisiones</a:t>
            </a:r>
            <a:r>
              <a:rPr lang="en-US" sz="1500" b="0" i="0" kern="1200" cap="none" dirty="0">
                <a:solidFill>
                  <a:schemeClr val="tx1"/>
                </a:solidFill>
                <a:effectLst/>
                <a:latin typeface="Arial" panose="020B0604020202020204" pitchFamily="34" charset="0"/>
                <a:cs typeface="Arial" panose="020B0604020202020204" pitchFamily="34" charset="0"/>
              </a:rPr>
              <a:t> de </a:t>
            </a:r>
            <a:r>
              <a:rPr lang="en-US" sz="1500" b="0" i="0" kern="1200" cap="none" dirty="0" err="1">
                <a:solidFill>
                  <a:schemeClr val="tx1"/>
                </a:solidFill>
                <a:effectLst/>
                <a:latin typeface="Arial" panose="020B0604020202020204" pitchFamily="34" charset="0"/>
                <a:cs typeface="Arial" panose="020B0604020202020204" pitchFamily="34" charset="0"/>
              </a:rPr>
              <a:t>una</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nación</a:t>
            </a:r>
            <a:r>
              <a:rPr lang="en-US" sz="1500" b="0" i="0" kern="1200" cap="none" dirty="0">
                <a:solidFill>
                  <a:schemeClr val="tx1"/>
                </a:solidFill>
                <a:effectLst/>
                <a:latin typeface="Arial" panose="020B0604020202020204" pitchFamily="34" charset="0"/>
                <a:cs typeface="Arial" panose="020B0604020202020204" pitchFamily="34" charset="0"/>
              </a:rPr>
              <a:t>.</a:t>
            </a:r>
          </a:p>
          <a:p>
            <a:pPr marL="285750" indent="-285750">
              <a:lnSpc>
                <a:spcPct val="90000"/>
              </a:lnSpc>
              <a:buFont typeface="Wingdings" panose="05000000000000000000" pitchFamily="2" charset="2"/>
              <a:buChar char="v"/>
            </a:pPr>
            <a:endParaRPr lang="en-US" sz="1500" b="0" i="0" kern="1200" cap="none" dirty="0">
              <a:solidFill>
                <a:schemeClr val="tx1"/>
              </a:solidFill>
              <a:effectLst/>
              <a:latin typeface="Arial" panose="020B0604020202020204" pitchFamily="34" charset="0"/>
              <a:cs typeface="Arial" panose="020B0604020202020204" pitchFamily="34" charset="0"/>
            </a:endParaRPr>
          </a:p>
          <a:p>
            <a:pPr marL="285750" indent="-285750">
              <a:lnSpc>
                <a:spcPct val="90000"/>
              </a:lnSpc>
              <a:buFont typeface="Wingdings" panose="05000000000000000000" pitchFamily="2" charset="2"/>
              <a:buChar char="v"/>
            </a:pPr>
            <a:r>
              <a:rPr lang="en-US" sz="1500" b="0" i="0" kern="1200" cap="none" dirty="0">
                <a:solidFill>
                  <a:schemeClr val="tx1"/>
                </a:solidFill>
                <a:effectLst/>
                <a:latin typeface="Arial" panose="020B0604020202020204" pitchFamily="34" charset="0"/>
                <a:cs typeface="Arial" panose="020B0604020202020204" pitchFamily="34" charset="0"/>
              </a:rPr>
              <a:t>Estado de derecho, </a:t>
            </a:r>
            <a:r>
              <a:rPr lang="en-US" sz="1500" b="0" i="0" kern="1200" cap="none" dirty="0" err="1">
                <a:solidFill>
                  <a:schemeClr val="tx1"/>
                </a:solidFill>
                <a:effectLst/>
                <a:latin typeface="Arial" panose="020B0604020202020204" pitchFamily="34" charset="0"/>
                <a:cs typeface="Arial" panose="020B0604020202020204" pitchFamily="34" charset="0"/>
              </a:rPr>
              <a:t>donde</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todas</a:t>
            </a:r>
            <a:r>
              <a:rPr lang="en-US" sz="1500" b="0" i="0" kern="1200" cap="none" dirty="0">
                <a:solidFill>
                  <a:schemeClr val="tx1"/>
                </a:solidFill>
                <a:effectLst/>
                <a:latin typeface="Arial" panose="020B0604020202020204" pitchFamily="34" charset="0"/>
                <a:cs typeface="Arial" panose="020B0604020202020204" pitchFamily="34" charset="0"/>
              </a:rPr>
              <a:t> las </a:t>
            </a:r>
            <a:r>
              <a:rPr lang="en-US" sz="1500" b="0" i="0" kern="1200" cap="none" dirty="0" err="1">
                <a:solidFill>
                  <a:schemeClr val="tx1"/>
                </a:solidFill>
                <a:effectLst/>
                <a:latin typeface="Arial" panose="020B0604020202020204" pitchFamily="34" charset="0"/>
                <a:cs typeface="Arial" panose="020B0604020202020204" pitchFamily="34" charset="0"/>
              </a:rPr>
              <a:t>clases</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sociales</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están</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sujetas</a:t>
            </a:r>
            <a:r>
              <a:rPr lang="en-US" sz="1500" b="0" i="0" kern="1200" cap="none" dirty="0">
                <a:solidFill>
                  <a:schemeClr val="tx1"/>
                </a:solidFill>
                <a:effectLst/>
                <a:latin typeface="Arial" panose="020B0604020202020204" pitchFamily="34" charset="0"/>
                <a:cs typeface="Arial" panose="020B0604020202020204" pitchFamily="34" charset="0"/>
              </a:rPr>
              <a:t> a las </a:t>
            </a:r>
            <a:r>
              <a:rPr lang="en-US" sz="1500" b="0" i="0" kern="1200" cap="none" dirty="0" err="1">
                <a:solidFill>
                  <a:schemeClr val="tx1"/>
                </a:solidFill>
                <a:effectLst/>
                <a:latin typeface="Arial" panose="020B0604020202020204" pitchFamily="34" charset="0"/>
                <a:cs typeface="Arial" panose="020B0604020202020204" pitchFamily="34" charset="0"/>
              </a:rPr>
              <a:t>mismas</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leyes</a:t>
            </a:r>
            <a:r>
              <a:rPr lang="en-US" sz="1500" b="0" i="0" kern="1200" cap="none" dirty="0">
                <a:solidFill>
                  <a:schemeClr val="tx1"/>
                </a:solidFill>
                <a:effectLst/>
                <a:latin typeface="Arial" panose="020B0604020202020204" pitchFamily="34" charset="0"/>
                <a:cs typeface="Arial" panose="020B0604020202020204" pitchFamily="34" charset="0"/>
              </a:rPr>
              <a:t>.</a:t>
            </a:r>
          </a:p>
          <a:p>
            <a:pPr marL="285750" indent="-285750">
              <a:lnSpc>
                <a:spcPct val="90000"/>
              </a:lnSpc>
              <a:buFont typeface="Wingdings" panose="05000000000000000000" pitchFamily="2" charset="2"/>
              <a:buChar char="v"/>
            </a:pPr>
            <a:endParaRPr lang="en-US" sz="1500" b="0" i="0" kern="1200" cap="none" dirty="0">
              <a:solidFill>
                <a:schemeClr val="tx1"/>
              </a:solidFill>
              <a:effectLst/>
              <a:latin typeface="Arial" panose="020B0604020202020204" pitchFamily="34" charset="0"/>
              <a:cs typeface="Arial" panose="020B0604020202020204" pitchFamily="34" charset="0"/>
            </a:endParaRPr>
          </a:p>
          <a:p>
            <a:pPr marL="285750" indent="-285750">
              <a:lnSpc>
                <a:spcPct val="90000"/>
              </a:lnSpc>
              <a:buFont typeface="Wingdings" panose="05000000000000000000" pitchFamily="2" charset="2"/>
              <a:buChar char="v"/>
            </a:pPr>
            <a:r>
              <a:rPr lang="en-US" sz="1500" b="0" i="0" kern="1200" cap="none" dirty="0" err="1">
                <a:solidFill>
                  <a:schemeClr val="tx1"/>
                </a:solidFill>
                <a:effectLst/>
                <a:latin typeface="Arial" panose="020B0604020202020204" pitchFamily="34" charset="0"/>
                <a:cs typeface="Arial" panose="020B0604020202020204" pitchFamily="34" charset="0"/>
              </a:rPr>
              <a:t>Transparencia</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en</a:t>
            </a:r>
            <a:r>
              <a:rPr lang="en-US" sz="1500" b="0" i="0" kern="1200" cap="none" dirty="0">
                <a:solidFill>
                  <a:schemeClr val="tx1"/>
                </a:solidFill>
                <a:effectLst/>
                <a:latin typeface="Arial" panose="020B0604020202020204" pitchFamily="34" charset="0"/>
                <a:cs typeface="Arial" panose="020B0604020202020204" pitchFamily="34" charset="0"/>
              </a:rPr>
              <a:t> la </a:t>
            </a:r>
            <a:r>
              <a:rPr lang="en-US" sz="1500" b="0" i="0" kern="1200" cap="none" dirty="0" err="1">
                <a:solidFill>
                  <a:schemeClr val="tx1"/>
                </a:solidFill>
                <a:effectLst/>
                <a:latin typeface="Arial" panose="020B0604020202020204" pitchFamily="34" charset="0"/>
                <a:cs typeface="Arial" panose="020B0604020202020204" pitchFamily="34" charset="0"/>
              </a:rPr>
              <a:t>gestión</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pública</a:t>
            </a:r>
            <a:r>
              <a:rPr lang="en-US" sz="1500" b="0" i="0" kern="1200" cap="none" dirty="0">
                <a:solidFill>
                  <a:schemeClr val="tx1"/>
                </a:solidFill>
                <a:effectLst/>
                <a:latin typeface="Arial" panose="020B0604020202020204" pitchFamily="34" charset="0"/>
                <a:cs typeface="Arial" panose="020B0604020202020204" pitchFamily="34" charset="0"/>
              </a:rPr>
              <a:t>.</a:t>
            </a:r>
          </a:p>
          <a:p>
            <a:pPr marL="285750" indent="-285750">
              <a:lnSpc>
                <a:spcPct val="90000"/>
              </a:lnSpc>
              <a:buFont typeface="Wingdings" panose="05000000000000000000" pitchFamily="2" charset="2"/>
              <a:buChar char="v"/>
            </a:pPr>
            <a:endParaRPr lang="en-US" sz="1500" b="0" i="0" kern="1200" cap="none" dirty="0">
              <a:solidFill>
                <a:schemeClr val="tx1"/>
              </a:solidFill>
              <a:effectLst/>
              <a:latin typeface="Arial" panose="020B0604020202020204" pitchFamily="34" charset="0"/>
              <a:cs typeface="Arial" panose="020B0604020202020204" pitchFamily="34" charset="0"/>
            </a:endParaRPr>
          </a:p>
          <a:p>
            <a:pPr marL="285750" indent="-285750">
              <a:lnSpc>
                <a:spcPct val="90000"/>
              </a:lnSpc>
              <a:buFont typeface="Wingdings" panose="05000000000000000000" pitchFamily="2" charset="2"/>
              <a:buChar char="v"/>
            </a:pPr>
            <a:r>
              <a:rPr lang="en-US" sz="1500" b="0" i="0" kern="1200" cap="none" dirty="0" err="1">
                <a:solidFill>
                  <a:schemeClr val="tx1"/>
                </a:solidFill>
                <a:effectLst/>
                <a:latin typeface="Arial" panose="020B0604020202020204" pitchFamily="34" charset="0"/>
                <a:cs typeface="Arial" panose="020B0604020202020204" pitchFamily="34" charset="0"/>
              </a:rPr>
              <a:t>Capacidad</a:t>
            </a:r>
            <a:r>
              <a:rPr lang="en-US" sz="1500" b="0" i="0" kern="1200" cap="none" dirty="0">
                <a:solidFill>
                  <a:schemeClr val="tx1"/>
                </a:solidFill>
                <a:effectLst/>
                <a:latin typeface="Arial" panose="020B0604020202020204" pitchFamily="34" charset="0"/>
                <a:cs typeface="Arial" panose="020B0604020202020204" pitchFamily="34" charset="0"/>
              </a:rPr>
              <a:t> de </a:t>
            </a:r>
            <a:r>
              <a:rPr lang="en-US" sz="1500" b="0" i="0" kern="1200" cap="none" dirty="0" err="1">
                <a:solidFill>
                  <a:schemeClr val="tx1"/>
                </a:solidFill>
                <a:effectLst/>
                <a:latin typeface="Arial" panose="020B0604020202020204" pitchFamily="34" charset="0"/>
                <a:cs typeface="Arial" panose="020B0604020202020204" pitchFamily="34" charset="0"/>
              </a:rPr>
              <a:t>respuesta</a:t>
            </a:r>
            <a:r>
              <a:rPr lang="en-US" sz="1500" b="0" i="0" kern="1200" cap="none" dirty="0">
                <a:solidFill>
                  <a:schemeClr val="tx1"/>
                </a:solidFill>
                <a:effectLst/>
                <a:latin typeface="Arial" panose="020B0604020202020204" pitchFamily="34" charset="0"/>
                <a:cs typeface="Arial" panose="020B0604020202020204" pitchFamily="34" charset="0"/>
              </a:rPr>
              <a:t> del </a:t>
            </a:r>
            <a:r>
              <a:rPr lang="en-US" sz="1500" b="0" i="0" kern="1200" cap="none" dirty="0" err="1">
                <a:solidFill>
                  <a:schemeClr val="tx1"/>
                </a:solidFill>
                <a:effectLst/>
                <a:latin typeface="Arial" panose="020B0604020202020204" pitchFamily="34" charset="0"/>
                <a:cs typeface="Arial" panose="020B0604020202020204" pitchFamily="34" charset="0"/>
              </a:rPr>
              <a:t>gobierno</a:t>
            </a:r>
            <a:r>
              <a:rPr lang="en-US" sz="1500" b="0" i="0" kern="1200" cap="none" dirty="0">
                <a:solidFill>
                  <a:schemeClr val="tx1"/>
                </a:solidFill>
                <a:effectLst/>
                <a:latin typeface="Arial" panose="020B0604020202020204" pitchFamily="34" charset="0"/>
                <a:cs typeface="Arial" panose="020B0604020202020204" pitchFamily="34" charset="0"/>
              </a:rPr>
              <a:t> a las </a:t>
            </a:r>
            <a:r>
              <a:rPr lang="en-US" sz="1500" b="0" i="0" kern="1200" cap="none" dirty="0" err="1">
                <a:solidFill>
                  <a:schemeClr val="tx1"/>
                </a:solidFill>
                <a:effectLst/>
                <a:latin typeface="Arial" panose="020B0604020202020204" pitchFamily="34" charset="0"/>
                <a:cs typeface="Arial" panose="020B0604020202020204" pitchFamily="34" charset="0"/>
              </a:rPr>
              <a:t>necesidades</a:t>
            </a:r>
            <a:r>
              <a:rPr lang="en-US" sz="1500" b="0" i="0" kern="1200" cap="none" dirty="0">
                <a:solidFill>
                  <a:schemeClr val="tx1"/>
                </a:solidFill>
                <a:effectLst/>
                <a:latin typeface="Arial" panose="020B0604020202020204" pitchFamily="34" charset="0"/>
                <a:cs typeface="Arial" panose="020B0604020202020204" pitchFamily="34" charset="0"/>
              </a:rPr>
              <a:t> de la población.</a:t>
            </a:r>
          </a:p>
          <a:p>
            <a:pPr marL="285750" indent="-285750">
              <a:lnSpc>
                <a:spcPct val="90000"/>
              </a:lnSpc>
              <a:buFont typeface="Wingdings" panose="05000000000000000000" pitchFamily="2" charset="2"/>
              <a:buChar char="v"/>
            </a:pPr>
            <a:endParaRPr lang="en-US" sz="1500" b="0" i="0" kern="1200" cap="none" dirty="0">
              <a:solidFill>
                <a:schemeClr val="tx1"/>
              </a:solidFill>
              <a:effectLst/>
              <a:latin typeface="Arial" panose="020B0604020202020204" pitchFamily="34" charset="0"/>
              <a:cs typeface="Arial" panose="020B0604020202020204" pitchFamily="34" charset="0"/>
            </a:endParaRPr>
          </a:p>
          <a:p>
            <a:pPr marL="285750" indent="-285750">
              <a:lnSpc>
                <a:spcPct val="90000"/>
              </a:lnSpc>
              <a:buFont typeface="Wingdings" panose="05000000000000000000" pitchFamily="2" charset="2"/>
              <a:buChar char="v"/>
            </a:pPr>
            <a:r>
              <a:rPr lang="en-US" sz="1500" b="0" i="0" kern="1200" cap="none" dirty="0" err="1">
                <a:solidFill>
                  <a:schemeClr val="tx1"/>
                </a:solidFill>
                <a:effectLst/>
                <a:latin typeface="Arial" panose="020B0604020202020204" pitchFamily="34" charset="0"/>
                <a:cs typeface="Arial" panose="020B0604020202020204" pitchFamily="34" charset="0"/>
              </a:rPr>
              <a:t>Orientación</a:t>
            </a:r>
            <a:r>
              <a:rPr lang="en-US" sz="1500" b="0" i="0" kern="1200" cap="none" dirty="0">
                <a:solidFill>
                  <a:schemeClr val="tx1"/>
                </a:solidFill>
                <a:effectLst/>
                <a:latin typeface="Arial" panose="020B0604020202020204" pitchFamily="34" charset="0"/>
                <a:cs typeface="Arial" panose="020B0604020202020204" pitchFamily="34" charset="0"/>
              </a:rPr>
              <a:t> al </a:t>
            </a:r>
            <a:r>
              <a:rPr lang="en-US" sz="1500" b="0" i="0" kern="1200" cap="none" dirty="0" err="1">
                <a:solidFill>
                  <a:schemeClr val="tx1"/>
                </a:solidFill>
                <a:effectLst/>
                <a:latin typeface="Arial" panose="020B0604020202020204" pitchFamily="34" charset="0"/>
                <a:cs typeface="Arial" panose="020B0604020202020204" pitchFamily="34" charset="0"/>
              </a:rPr>
              <a:t>consenso</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en</a:t>
            </a:r>
            <a:r>
              <a:rPr lang="en-US" sz="1500" b="0" i="0" kern="1200" cap="none" dirty="0">
                <a:solidFill>
                  <a:schemeClr val="tx1"/>
                </a:solidFill>
                <a:effectLst/>
                <a:latin typeface="Arial" panose="020B0604020202020204" pitchFamily="34" charset="0"/>
                <a:cs typeface="Arial" panose="020B0604020202020204" pitchFamily="34" charset="0"/>
              </a:rPr>
              <a:t> la </a:t>
            </a:r>
            <a:r>
              <a:rPr lang="en-US" sz="1500" b="0" i="0" kern="1200" cap="none" dirty="0" err="1">
                <a:solidFill>
                  <a:schemeClr val="tx1"/>
                </a:solidFill>
                <a:effectLst/>
                <a:latin typeface="Arial" panose="020B0604020202020204" pitchFamily="34" charset="0"/>
                <a:cs typeface="Arial" panose="020B0604020202020204" pitchFamily="34" charset="0"/>
              </a:rPr>
              <a:t>toma</a:t>
            </a:r>
            <a:r>
              <a:rPr lang="en-US" sz="1500" b="0" i="0" kern="1200" cap="none" dirty="0">
                <a:solidFill>
                  <a:schemeClr val="tx1"/>
                </a:solidFill>
                <a:effectLst/>
                <a:latin typeface="Arial" panose="020B0604020202020204" pitchFamily="34" charset="0"/>
                <a:cs typeface="Arial" panose="020B0604020202020204" pitchFamily="34" charset="0"/>
              </a:rPr>
              <a:t> de </a:t>
            </a:r>
            <a:r>
              <a:rPr lang="en-US" sz="1500" b="0" i="0" kern="1200" cap="none" dirty="0" err="1">
                <a:solidFill>
                  <a:schemeClr val="tx1"/>
                </a:solidFill>
                <a:effectLst/>
                <a:latin typeface="Arial" panose="020B0604020202020204" pitchFamily="34" charset="0"/>
                <a:cs typeface="Arial" panose="020B0604020202020204" pitchFamily="34" charset="0"/>
              </a:rPr>
              <a:t>decisiones</a:t>
            </a:r>
            <a:r>
              <a:rPr lang="en-US" sz="1500" b="0" i="0" kern="1200" cap="none" dirty="0">
                <a:solidFill>
                  <a:schemeClr val="tx1"/>
                </a:solidFill>
                <a:effectLst/>
                <a:latin typeface="Arial" panose="020B0604020202020204" pitchFamily="34" charset="0"/>
                <a:cs typeface="Arial" panose="020B0604020202020204" pitchFamily="34" charset="0"/>
              </a:rPr>
              <a:t>.</a:t>
            </a:r>
          </a:p>
          <a:p>
            <a:pPr marL="285750" indent="-285750">
              <a:lnSpc>
                <a:spcPct val="90000"/>
              </a:lnSpc>
              <a:buFont typeface="Wingdings" panose="05000000000000000000" pitchFamily="2" charset="2"/>
              <a:buChar char="v"/>
            </a:pPr>
            <a:endParaRPr lang="en-US" sz="1500" b="0" i="0" kern="1200" cap="none" dirty="0">
              <a:solidFill>
                <a:schemeClr val="tx1"/>
              </a:solidFill>
              <a:effectLst/>
              <a:latin typeface="Arial" panose="020B0604020202020204" pitchFamily="34" charset="0"/>
              <a:cs typeface="Arial" panose="020B0604020202020204" pitchFamily="34" charset="0"/>
            </a:endParaRPr>
          </a:p>
          <a:p>
            <a:pPr marL="285750" indent="-285750">
              <a:lnSpc>
                <a:spcPct val="90000"/>
              </a:lnSpc>
              <a:buFont typeface="Wingdings" panose="05000000000000000000" pitchFamily="2" charset="2"/>
              <a:buChar char="v"/>
            </a:pPr>
            <a:r>
              <a:rPr lang="en-US" sz="1500" b="0" i="0" kern="1200" cap="none" dirty="0" err="1">
                <a:solidFill>
                  <a:schemeClr val="tx1"/>
                </a:solidFill>
                <a:effectLst/>
                <a:latin typeface="Arial" panose="020B0604020202020204" pitchFamily="34" charset="0"/>
                <a:cs typeface="Arial" panose="020B0604020202020204" pitchFamily="34" charset="0"/>
              </a:rPr>
              <a:t>Equidad</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en</a:t>
            </a:r>
            <a:r>
              <a:rPr lang="en-US" sz="1500" b="0" i="0" kern="1200" cap="none" dirty="0">
                <a:solidFill>
                  <a:schemeClr val="tx1"/>
                </a:solidFill>
                <a:effectLst/>
                <a:latin typeface="Arial" panose="020B0604020202020204" pitchFamily="34" charset="0"/>
                <a:cs typeface="Arial" panose="020B0604020202020204" pitchFamily="34" charset="0"/>
              </a:rPr>
              <a:t> la </a:t>
            </a:r>
            <a:r>
              <a:rPr lang="en-US" sz="1500" b="0" i="0" kern="1200" cap="none" dirty="0" err="1">
                <a:solidFill>
                  <a:schemeClr val="tx1"/>
                </a:solidFill>
                <a:effectLst/>
                <a:latin typeface="Arial" panose="020B0604020202020204" pitchFamily="34" charset="0"/>
                <a:cs typeface="Arial" panose="020B0604020202020204" pitchFamily="34" charset="0"/>
              </a:rPr>
              <a:t>distribución</a:t>
            </a:r>
            <a:r>
              <a:rPr lang="en-US" sz="1500" b="0" i="0" kern="1200" cap="none" dirty="0">
                <a:solidFill>
                  <a:schemeClr val="tx1"/>
                </a:solidFill>
                <a:effectLst/>
                <a:latin typeface="Arial" panose="020B0604020202020204" pitchFamily="34" charset="0"/>
                <a:cs typeface="Arial" panose="020B0604020202020204" pitchFamily="34" charset="0"/>
              </a:rPr>
              <a:t> de </a:t>
            </a:r>
            <a:r>
              <a:rPr lang="en-US" sz="1500" b="0" i="0" kern="1200" cap="none" dirty="0" err="1">
                <a:solidFill>
                  <a:schemeClr val="tx1"/>
                </a:solidFill>
                <a:effectLst/>
                <a:latin typeface="Arial" panose="020B0604020202020204" pitchFamily="34" charset="0"/>
                <a:cs typeface="Arial" panose="020B0604020202020204" pitchFamily="34" charset="0"/>
              </a:rPr>
              <a:t>los</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recursos</a:t>
            </a:r>
            <a:r>
              <a:rPr lang="en-US" sz="1500" b="0" i="0" kern="1200" cap="none" dirty="0">
                <a:solidFill>
                  <a:schemeClr val="tx1"/>
                </a:solidFill>
                <a:effectLst/>
                <a:latin typeface="Arial" panose="020B0604020202020204" pitchFamily="34" charset="0"/>
                <a:cs typeface="Arial" panose="020B0604020202020204" pitchFamily="34" charset="0"/>
              </a:rPr>
              <a:t> y </a:t>
            </a:r>
            <a:r>
              <a:rPr lang="en-US" sz="1500" b="0" i="0" kern="1200" cap="none" dirty="0" err="1">
                <a:solidFill>
                  <a:schemeClr val="tx1"/>
                </a:solidFill>
                <a:effectLst/>
                <a:latin typeface="Arial" panose="020B0604020202020204" pitchFamily="34" charset="0"/>
                <a:cs typeface="Arial" panose="020B0604020202020204" pitchFamily="34" charset="0"/>
              </a:rPr>
              <a:t>beneficios</a:t>
            </a:r>
            <a:r>
              <a:rPr lang="en-US" sz="1500" b="0" i="0" kern="1200" cap="none" dirty="0">
                <a:solidFill>
                  <a:schemeClr val="tx1"/>
                </a:solidFill>
                <a:effectLst/>
                <a:latin typeface="Arial" panose="020B0604020202020204" pitchFamily="34" charset="0"/>
                <a:cs typeface="Arial" panose="020B0604020202020204" pitchFamily="34" charset="0"/>
              </a:rPr>
              <a:t>.</a:t>
            </a:r>
          </a:p>
          <a:p>
            <a:pPr marL="285750" indent="-285750">
              <a:lnSpc>
                <a:spcPct val="90000"/>
              </a:lnSpc>
              <a:buFont typeface="Wingdings" panose="05000000000000000000" pitchFamily="2" charset="2"/>
              <a:buChar char="v"/>
            </a:pPr>
            <a:endParaRPr lang="en-US" sz="1500" b="0" i="0" kern="1200" cap="none" dirty="0">
              <a:solidFill>
                <a:schemeClr val="tx1"/>
              </a:solidFill>
              <a:effectLst/>
              <a:latin typeface="Arial" panose="020B0604020202020204" pitchFamily="34" charset="0"/>
              <a:cs typeface="Arial" panose="020B0604020202020204" pitchFamily="34" charset="0"/>
            </a:endParaRPr>
          </a:p>
          <a:p>
            <a:pPr marL="285750" indent="-285750">
              <a:lnSpc>
                <a:spcPct val="90000"/>
              </a:lnSpc>
              <a:buFont typeface="Wingdings" panose="05000000000000000000" pitchFamily="2" charset="2"/>
              <a:buChar char="v"/>
            </a:pPr>
            <a:r>
              <a:rPr lang="en-US" sz="1500" b="0" i="0" kern="1200" cap="none" dirty="0" err="1">
                <a:solidFill>
                  <a:schemeClr val="tx1"/>
                </a:solidFill>
                <a:effectLst/>
                <a:latin typeface="Arial" panose="020B0604020202020204" pitchFamily="34" charset="0"/>
                <a:cs typeface="Arial" panose="020B0604020202020204" pitchFamily="34" charset="0"/>
              </a:rPr>
              <a:t>Efectividad</a:t>
            </a:r>
            <a:r>
              <a:rPr lang="en-US" sz="1500" b="0" i="0" kern="1200" cap="none" dirty="0">
                <a:solidFill>
                  <a:schemeClr val="tx1"/>
                </a:solidFill>
                <a:effectLst/>
                <a:latin typeface="Arial" panose="020B0604020202020204" pitchFamily="34" charset="0"/>
                <a:cs typeface="Arial" panose="020B0604020202020204" pitchFamily="34" charset="0"/>
              </a:rPr>
              <a:t> y </a:t>
            </a:r>
            <a:r>
              <a:rPr lang="en-US" sz="1500" b="0" i="0" kern="1200" cap="none" dirty="0" err="1">
                <a:solidFill>
                  <a:schemeClr val="tx1"/>
                </a:solidFill>
                <a:effectLst/>
                <a:latin typeface="Arial" panose="020B0604020202020204" pitchFamily="34" charset="0"/>
                <a:cs typeface="Arial" panose="020B0604020202020204" pitchFamily="34" charset="0"/>
              </a:rPr>
              <a:t>eficiencia</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en</a:t>
            </a:r>
            <a:r>
              <a:rPr lang="en-US" sz="1500" b="0" i="0" kern="1200" cap="none" dirty="0">
                <a:solidFill>
                  <a:schemeClr val="tx1"/>
                </a:solidFill>
                <a:effectLst/>
                <a:latin typeface="Arial" panose="020B0604020202020204" pitchFamily="34" charset="0"/>
                <a:cs typeface="Arial" panose="020B0604020202020204" pitchFamily="34" charset="0"/>
              </a:rPr>
              <a:t> la </a:t>
            </a:r>
            <a:r>
              <a:rPr lang="en-US" sz="1500" b="0" i="0" kern="1200" cap="none" dirty="0" err="1">
                <a:solidFill>
                  <a:schemeClr val="tx1"/>
                </a:solidFill>
                <a:effectLst/>
                <a:latin typeface="Arial" panose="020B0604020202020204" pitchFamily="34" charset="0"/>
                <a:cs typeface="Arial" panose="020B0604020202020204" pitchFamily="34" charset="0"/>
              </a:rPr>
              <a:t>gestión</a:t>
            </a:r>
            <a:r>
              <a:rPr lang="en-US" sz="1500" b="0" i="0" kern="1200" cap="none" dirty="0">
                <a:solidFill>
                  <a:schemeClr val="tx1"/>
                </a:solidFill>
                <a:effectLst/>
                <a:latin typeface="Arial" panose="020B0604020202020204" pitchFamily="34" charset="0"/>
                <a:cs typeface="Arial" panose="020B0604020202020204" pitchFamily="34" charset="0"/>
              </a:rPr>
              <a:t> </a:t>
            </a:r>
            <a:r>
              <a:rPr lang="en-US" sz="1500" b="0" i="0" kern="1200" cap="none" dirty="0" err="1">
                <a:solidFill>
                  <a:schemeClr val="tx1"/>
                </a:solidFill>
                <a:effectLst/>
                <a:latin typeface="Arial" panose="020B0604020202020204" pitchFamily="34" charset="0"/>
                <a:cs typeface="Arial" panose="020B0604020202020204" pitchFamily="34" charset="0"/>
              </a:rPr>
              <a:t>pública</a:t>
            </a:r>
            <a:r>
              <a:rPr lang="en-US" sz="1500" b="0" i="0" kern="1200" cap="none" dirty="0">
                <a:solidFill>
                  <a:schemeClr val="tx1"/>
                </a:solidFill>
                <a:effectLst/>
                <a:latin typeface="Arial" panose="020B0604020202020204" pitchFamily="34" charset="0"/>
                <a:cs typeface="Arial" panose="020B0604020202020204" pitchFamily="34" charset="0"/>
              </a:rPr>
              <a:t>.</a:t>
            </a:r>
          </a:p>
          <a:p>
            <a:pPr marL="285750" indent="-285750">
              <a:lnSpc>
                <a:spcPct val="90000"/>
              </a:lnSpc>
              <a:buFont typeface="Wingdings" panose="05000000000000000000" pitchFamily="2" charset="2"/>
              <a:buChar char="v"/>
            </a:pPr>
            <a:endParaRPr lang="en-US" sz="1500" b="0" i="0" kern="1200" cap="none" dirty="0">
              <a:solidFill>
                <a:schemeClr val="tx1"/>
              </a:solidFill>
              <a:effectLst/>
              <a:latin typeface="Arial" panose="020B0604020202020204" pitchFamily="34" charset="0"/>
              <a:cs typeface="Arial" panose="020B0604020202020204" pitchFamily="34" charset="0"/>
            </a:endParaRPr>
          </a:p>
          <a:p>
            <a:pPr marL="285750" indent="-285750">
              <a:lnSpc>
                <a:spcPct val="90000"/>
              </a:lnSpc>
              <a:buFont typeface="Wingdings" panose="05000000000000000000" pitchFamily="2" charset="2"/>
              <a:buChar char="v"/>
            </a:pPr>
            <a:r>
              <a:rPr lang="en-US" sz="1500" b="0" i="0" kern="1200" cap="none" dirty="0" err="1">
                <a:solidFill>
                  <a:schemeClr val="tx1"/>
                </a:solidFill>
                <a:effectLst/>
                <a:latin typeface="Arial" panose="020B0604020202020204" pitchFamily="34" charset="0"/>
                <a:cs typeface="Arial" panose="020B0604020202020204" pitchFamily="34" charset="0"/>
              </a:rPr>
              <a:t>Responsabilidad</a:t>
            </a:r>
            <a:r>
              <a:rPr lang="en-US" sz="1500" b="0" i="0" kern="1200" cap="none" dirty="0">
                <a:solidFill>
                  <a:schemeClr val="tx1"/>
                </a:solidFill>
                <a:effectLst/>
                <a:latin typeface="Arial" panose="020B0604020202020204" pitchFamily="34" charset="0"/>
                <a:cs typeface="Arial" panose="020B0604020202020204" pitchFamily="34" charset="0"/>
              </a:rPr>
              <a:t> del </a:t>
            </a:r>
            <a:r>
              <a:rPr lang="en-US" sz="1500" b="0" i="0" kern="1200" cap="none" dirty="0" err="1">
                <a:solidFill>
                  <a:schemeClr val="tx1"/>
                </a:solidFill>
                <a:effectLst/>
                <a:latin typeface="Arial" panose="020B0604020202020204" pitchFamily="34" charset="0"/>
                <a:cs typeface="Arial" panose="020B0604020202020204" pitchFamily="34" charset="0"/>
              </a:rPr>
              <a:t>gobierno</a:t>
            </a:r>
            <a:r>
              <a:rPr lang="en-US" sz="1500" b="0" i="0" kern="1200" cap="none" dirty="0">
                <a:solidFill>
                  <a:schemeClr val="tx1"/>
                </a:solidFill>
                <a:effectLst/>
                <a:latin typeface="Arial" panose="020B0604020202020204" pitchFamily="34" charset="0"/>
                <a:cs typeface="Arial" panose="020B0604020202020204" pitchFamily="34" charset="0"/>
              </a:rPr>
              <a:t> ante la población</a:t>
            </a:r>
            <a:r>
              <a:rPr lang="en-US" sz="1400" b="0" i="0" kern="1200" cap="all" dirty="0">
                <a:solidFill>
                  <a:schemeClr val="tx1"/>
                </a:solidFill>
                <a:effectLst/>
                <a:latin typeface="+mn-lt"/>
                <a:ea typeface="+mn-ea"/>
                <a:cs typeface="+mn-cs"/>
              </a:rPr>
              <a:t>.</a:t>
            </a:r>
          </a:p>
          <a:p>
            <a:pPr>
              <a:lnSpc>
                <a:spcPct val="90000"/>
              </a:lnSpc>
            </a:pPr>
            <a:endParaRPr lang="en-US" sz="500" b="0" i="0" kern="1200" cap="all" dirty="0">
              <a:solidFill>
                <a:schemeClr val="accent1">
                  <a:lumMod val="60000"/>
                  <a:lumOff val="40000"/>
                </a:schemeClr>
              </a:solidFill>
              <a:latin typeface="+mn-lt"/>
              <a:ea typeface="+mn-ea"/>
              <a:cs typeface="+mn-cs"/>
            </a:endParaRPr>
          </a:p>
        </p:txBody>
      </p:sp>
      <p:pic>
        <p:nvPicPr>
          <p:cNvPr id="4" name="Imagen 3">
            <a:extLst>
              <a:ext uri="{FF2B5EF4-FFF2-40B4-BE49-F238E27FC236}">
                <a16:creationId xmlns="" xmlns:a16="http://schemas.microsoft.com/office/drawing/2014/main" id="{25436200-5453-1339-5795-7D035CEF1F96}"/>
              </a:ext>
            </a:extLst>
          </p:cNvPr>
          <p:cNvPicPr>
            <a:picLocks noChangeAspect="1"/>
          </p:cNvPicPr>
          <p:nvPr/>
        </p:nvPicPr>
        <p:blipFill>
          <a:blip r:embed="rId2"/>
          <a:stretch>
            <a:fillRect/>
          </a:stretch>
        </p:blipFill>
        <p:spPr>
          <a:xfrm>
            <a:off x="1109764" y="1632858"/>
            <a:ext cx="4986236" cy="4030824"/>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20759702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77740F36-9C39-90B7-57BF-837570B95F7F}"/>
              </a:ext>
            </a:extLst>
          </p:cNvPr>
          <p:cNvSpPr>
            <a:spLocks noGrp="1"/>
          </p:cNvSpPr>
          <p:nvPr>
            <p:ph type="title"/>
          </p:nvPr>
        </p:nvSpPr>
        <p:spPr>
          <a:xfrm>
            <a:off x="6480699" y="494522"/>
            <a:ext cx="5071404" cy="5607697"/>
          </a:xfrm>
        </p:spPr>
        <p:txBody>
          <a:bodyPr vert="horz" lIns="91440" tIns="45720" rIns="91440" bIns="45720" rtlCol="0" anchor="b">
            <a:normAutofit/>
          </a:bodyPr>
          <a:lstStyle/>
          <a:p>
            <a:pPr algn="just"/>
            <a:r>
              <a:rPr lang="es-ES" sz="2400" dirty="0">
                <a:solidFill>
                  <a:schemeClr val="tx1"/>
                </a:solidFill>
                <a:latin typeface="Arial" panose="020B0604020202020204" pitchFamily="34" charset="0"/>
                <a:cs typeface="Arial" panose="020B0604020202020204" pitchFamily="34" charset="0"/>
              </a:rPr>
              <a:t>“</a:t>
            </a:r>
            <a:r>
              <a:rPr lang="en-US" sz="2400" dirty="0" err="1">
                <a:solidFill>
                  <a:schemeClr val="tx1"/>
                </a:solidFill>
                <a:latin typeface="Arial" panose="020B0604020202020204" pitchFamily="34" charset="0"/>
                <a:cs typeface="Arial" panose="020B0604020202020204" pitchFamily="34" charset="0"/>
              </a:rPr>
              <a:t>P</a:t>
            </a:r>
            <a:r>
              <a:rPr lang="en-US" sz="2400" b="0" i="0" dirty="0" err="1">
                <a:solidFill>
                  <a:schemeClr val="tx1"/>
                </a:solidFill>
                <a:effectLst/>
                <a:latin typeface="Arial" panose="020B0604020202020204" pitchFamily="34" charset="0"/>
                <a:cs typeface="Arial" panose="020B0604020202020204" pitchFamily="34" charset="0"/>
              </a:rPr>
              <a:t>articipación</a:t>
            </a:r>
            <a:r>
              <a:rPr lang="en-US" sz="2400" dirty="0">
                <a:solidFill>
                  <a:schemeClr val="tx1"/>
                </a:solidFill>
                <a:latin typeface="Arial" panose="020B0604020202020204" pitchFamily="34" charset="0"/>
                <a:cs typeface="Arial" panose="020B0604020202020204" pitchFamily="34" charset="0"/>
              </a:rPr>
              <a:t> </a:t>
            </a:r>
            <a:r>
              <a:rPr lang="en-US" sz="2400" b="0" i="0" dirty="0" err="1">
                <a:solidFill>
                  <a:schemeClr val="tx1"/>
                </a:solidFill>
                <a:effectLst/>
                <a:latin typeface="Arial" panose="020B0604020202020204" pitchFamily="34" charset="0"/>
                <a:cs typeface="Arial" panose="020B0604020202020204" pitchFamily="34" charset="0"/>
              </a:rPr>
              <a:t>Ciudadana</a:t>
            </a:r>
            <a:r>
              <a:rPr lang="en-US" sz="2400" b="0" i="0" dirty="0">
                <a:solidFill>
                  <a:schemeClr val="tx1"/>
                </a:solidFill>
                <a:effectLst/>
                <a:latin typeface="Arial" panose="020B0604020202020204" pitchFamily="34" charset="0"/>
                <a:cs typeface="Arial" panose="020B0604020202020204" pitchFamily="34" charset="0"/>
              </a:rPr>
              <a:t>” </a:t>
            </a:r>
            <a:r>
              <a:rPr lang="en-US" sz="2400" i="0" dirty="0">
                <a:solidFill>
                  <a:schemeClr val="tx1"/>
                </a:solidFill>
                <a:effectLst/>
                <a:latin typeface="Arial" panose="020B0604020202020204" pitchFamily="34" charset="0"/>
                <a:cs typeface="Arial" panose="020B0604020202020204" pitchFamily="34" charset="0"/>
              </a:rPr>
              <a:t>es la </a:t>
            </a:r>
            <a:r>
              <a:rPr lang="en-US" sz="2400" i="0" dirty="0" err="1">
                <a:solidFill>
                  <a:schemeClr val="tx1"/>
                </a:solidFill>
                <a:effectLst/>
                <a:latin typeface="Arial" panose="020B0604020202020204" pitchFamily="34" charset="0"/>
                <a:cs typeface="Arial" panose="020B0604020202020204" pitchFamily="34" charset="0"/>
              </a:rPr>
              <a:t>intervención</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activa</a:t>
            </a:r>
            <a:r>
              <a:rPr lang="en-US" sz="2400" i="0" dirty="0">
                <a:solidFill>
                  <a:schemeClr val="tx1"/>
                </a:solidFill>
                <a:effectLst/>
                <a:latin typeface="Arial" panose="020B0604020202020204" pitchFamily="34" charset="0"/>
                <a:cs typeface="Arial" panose="020B0604020202020204" pitchFamily="34" charset="0"/>
              </a:rPr>
              <a:t> de la </a:t>
            </a:r>
            <a:r>
              <a:rPr lang="en-US" sz="2400" i="0" dirty="0" err="1">
                <a:solidFill>
                  <a:schemeClr val="tx1"/>
                </a:solidFill>
                <a:effectLst/>
                <a:latin typeface="Arial" panose="020B0604020202020204" pitchFamily="34" charset="0"/>
                <a:cs typeface="Arial" panose="020B0604020202020204" pitchFamily="34" charset="0"/>
              </a:rPr>
              <a:t>ciudadania</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organizada</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en</a:t>
            </a:r>
            <a:r>
              <a:rPr lang="en-US" sz="2400" i="0" dirty="0">
                <a:solidFill>
                  <a:schemeClr val="tx1"/>
                </a:solidFill>
                <a:effectLst/>
                <a:latin typeface="Arial" panose="020B0604020202020204" pitchFamily="34" charset="0"/>
                <a:cs typeface="Arial" panose="020B0604020202020204" pitchFamily="34" charset="0"/>
              </a:rPr>
              <a:t> la </a:t>
            </a:r>
            <a:r>
              <a:rPr lang="en-US" sz="2400" i="0" dirty="0" err="1">
                <a:solidFill>
                  <a:schemeClr val="tx1"/>
                </a:solidFill>
                <a:effectLst/>
                <a:latin typeface="Arial" panose="020B0604020202020204" pitchFamily="34" charset="0"/>
                <a:cs typeface="Arial" panose="020B0604020202020204" pitchFamily="34" charset="0"/>
              </a:rPr>
              <a:t>toma</a:t>
            </a:r>
            <a:r>
              <a:rPr lang="en-US" sz="2400" i="0" dirty="0">
                <a:solidFill>
                  <a:schemeClr val="tx1"/>
                </a:solidFill>
                <a:effectLst/>
                <a:latin typeface="Arial" panose="020B0604020202020204" pitchFamily="34" charset="0"/>
                <a:cs typeface="Arial" panose="020B0604020202020204" pitchFamily="34" charset="0"/>
              </a:rPr>
              <a:t> de decisions y </a:t>
            </a:r>
            <a:r>
              <a:rPr lang="en-US" sz="2400" i="0" dirty="0" err="1">
                <a:solidFill>
                  <a:schemeClr val="tx1"/>
                </a:solidFill>
                <a:effectLst/>
                <a:latin typeface="Arial" panose="020B0604020202020204" pitchFamily="34" charset="0"/>
                <a:cs typeface="Arial" panose="020B0604020202020204" pitchFamily="34" charset="0"/>
              </a:rPr>
              <a:t>manejo</a:t>
            </a:r>
            <a:r>
              <a:rPr lang="en-US" sz="2400" i="0" dirty="0">
                <a:solidFill>
                  <a:schemeClr val="tx1"/>
                </a:solidFill>
                <a:effectLst/>
                <a:latin typeface="Arial" panose="020B0604020202020204" pitchFamily="34" charset="0"/>
                <a:cs typeface="Arial" panose="020B0604020202020204" pitchFamily="34" charset="0"/>
              </a:rPr>
              <a:t> de </a:t>
            </a:r>
            <a:r>
              <a:rPr lang="en-US" sz="2400" i="0" dirty="0" err="1">
                <a:solidFill>
                  <a:schemeClr val="tx1"/>
                </a:solidFill>
                <a:effectLst/>
                <a:latin typeface="Arial" panose="020B0604020202020204" pitchFamily="34" charset="0"/>
                <a:cs typeface="Arial" panose="020B0604020202020204" pitchFamily="34" charset="0"/>
              </a:rPr>
              <a:t>los</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recursos</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públicos</a:t>
            </a:r>
            <a:r>
              <a:rPr lang="en-US" sz="2400" i="0" dirty="0">
                <a:solidFill>
                  <a:schemeClr val="tx1"/>
                </a:solidFill>
                <a:effectLst/>
                <a:latin typeface="Arial" panose="020B0604020202020204" pitchFamily="34" charset="0"/>
                <a:cs typeface="Arial" panose="020B0604020202020204" pitchFamily="34" charset="0"/>
              </a:rPr>
              <a:t>, y </a:t>
            </a:r>
            <a:r>
              <a:rPr lang="en-US" sz="2400" i="0" dirty="0" err="1">
                <a:solidFill>
                  <a:schemeClr val="tx1"/>
                </a:solidFill>
                <a:effectLst/>
                <a:latin typeface="Arial" panose="020B0604020202020204" pitchFamily="34" charset="0"/>
                <a:cs typeface="Arial" panose="020B0604020202020204" pitchFamily="34" charset="0"/>
              </a:rPr>
              <a:t>otros</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asuntos</a:t>
            </a:r>
            <a:r>
              <a:rPr lang="en-US" sz="2400" i="0" dirty="0">
                <a:solidFill>
                  <a:schemeClr val="tx1"/>
                </a:solidFill>
                <a:effectLst/>
                <a:latin typeface="Arial" panose="020B0604020202020204" pitchFamily="34" charset="0"/>
                <a:cs typeface="Arial" panose="020B0604020202020204" pitchFamily="34" charset="0"/>
              </a:rPr>
              <a:t> que </a:t>
            </a:r>
            <a:r>
              <a:rPr lang="en-US" sz="2400" i="0" dirty="0" err="1">
                <a:solidFill>
                  <a:schemeClr val="tx1"/>
                </a:solidFill>
                <a:effectLst/>
                <a:latin typeface="Arial" panose="020B0604020202020204" pitchFamily="34" charset="0"/>
                <a:cs typeface="Arial" panose="020B0604020202020204" pitchFamily="34" charset="0"/>
              </a:rPr>
              <a:t>tienen</a:t>
            </a:r>
            <a:r>
              <a:rPr lang="en-US" sz="2400" i="0" dirty="0">
                <a:solidFill>
                  <a:schemeClr val="tx1"/>
                </a:solidFill>
                <a:effectLst/>
                <a:latin typeface="Arial" panose="020B0604020202020204" pitchFamily="34" charset="0"/>
                <a:cs typeface="Arial" panose="020B0604020202020204" pitchFamily="34" charset="0"/>
              </a:rPr>
              <a:t> un </a:t>
            </a:r>
            <a:r>
              <a:rPr lang="en-US" sz="2400" i="0" dirty="0" err="1">
                <a:solidFill>
                  <a:schemeClr val="tx1"/>
                </a:solidFill>
                <a:effectLst/>
                <a:latin typeface="Arial" panose="020B0604020202020204" pitchFamily="34" charset="0"/>
                <a:cs typeface="Arial" panose="020B0604020202020204" pitchFamily="34" charset="0"/>
              </a:rPr>
              <a:t>impacto</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en</a:t>
            </a:r>
            <a:r>
              <a:rPr lang="en-US" sz="2400" i="0" dirty="0">
                <a:solidFill>
                  <a:schemeClr val="tx1"/>
                </a:solidFill>
                <a:effectLst/>
                <a:latin typeface="Arial" panose="020B0604020202020204" pitchFamily="34" charset="0"/>
                <a:cs typeface="Arial" panose="020B0604020202020204" pitchFamily="34" charset="0"/>
              </a:rPr>
              <a:t> sus </a:t>
            </a:r>
            <a:r>
              <a:rPr lang="en-US" sz="2400" i="0" dirty="0" err="1">
                <a:solidFill>
                  <a:schemeClr val="tx1"/>
                </a:solidFill>
                <a:effectLst/>
                <a:latin typeface="Arial" panose="020B0604020202020204" pitchFamily="34" charset="0"/>
                <a:cs typeface="Arial" panose="020B0604020202020204" pitchFamily="34" charset="0"/>
              </a:rPr>
              <a:t>propias</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vidas</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Esto</a:t>
            </a:r>
            <a:r>
              <a:rPr lang="en-US" sz="2400" i="0" dirty="0">
                <a:solidFill>
                  <a:schemeClr val="tx1"/>
                </a:solidFill>
                <a:effectLst/>
                <a:latin typeface="Arial" panose="020B0604020202020204" pitchFamily="34" charset="0"/>
                <a:cs typeface="Arial" panose="020B0604020202020204" pitchFamily="34" charset="0"/>
              </a:rPr>
              <a:t> se </a:t>
            </a:r>
            <a:r>
              <a:rPr lang="en-US" sz="2400" i="0" dirty="0" err="1">
                <a:solidFill>
                  <a:schemeClr val="tx1"/>
                </a:solidFill>
                <a:effectLst/>
                <a:latin typeface="Arial" panose="020B0604020202020204" pitchFamily="34" charset="0"/>
                <a:cs typeface="Arial" panose="020B0604020202020204" pitchFamily="34" charset="0"/>
              </a:rPr>
              <a:t>lleva</a:t>
            </a:r>
            <a:r>
              <a:rPr lang="en-US" sz="2400" i="0" dirty="0">
                <a:solidFill>
                  <a:schemeClr val="tx1"/>
                </a:solidFill>
                <a:effectLst/>
                <a:latin typeface="Arial" panose="020B0604020202020204" pitchFamily="34" charset="0"/>
                <a:cs typeface="Arial" panose="020B0604020202020204" pitchFamily="34" charset="0"/>
              </a:rPr>
              <a:t> a </a:t>
            </a:r>
            <a:r>
              <a:rPr lang="en-US" sz="2400" i="0" dirty="0" err="1">
                <a:solidFill>
                  <a:schemeClr val="tx1"/>
                </a:solidFill>
                <a:effectLst/>
                <a:latin typeface="Arial" panose="020B0604020202020204" pitchFamily="34" charset="0"/>
                <a:cs typeface="Arial" panose="020B0604020202020204" pitchFamily="34" charset="0"/>
              </a:rPr>
              <a:t>cabo</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en</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concordancia</a:t>
            </a:r>
            <a:r>
              <a:rPr lang="en-US" sz="2400" i="0" dirty="0">
                <a:solidFill>
                  <a:schemeClr val="tx1"/>
                </a:solidFill>
                <a:effectLst/>
                <a:latin typeface="Arial" panose="020B0604020202020204" pitchFamily="34" charset="0"/>
                <a:cs typeface="Arial" panose="020B0604020202020204" pitchFamily="34" charset="0"/>
              </a:rPr>
              <a:t> con </a:t>
            </a:r>
            <a:r>
              <a:rPr lang="en-US" sz="2400" i="0" dirty="0" err="1">
                <a:solidFill>
                  <a:schemeClr val="tx1"/>
                </a:solidFill>
                <a:effectLst/>
                <a:latin typeface="Arial" panose="020B0604020202020204" pitchFamily="34" charset="0"/>
                <a:cs typeface="Arial" panose="020B0604020202020204" pitchFamily="34" charset="0"/>
              </a:rPr>
              <a:t>el</a:t>
            </a:r>
            <a:r>
              <a:rPr lang="en-US" sz="2400" i="0" dirty="0">
                <a:solidFill>
                  <a:schemeClr val="tx1"/>
                </a:solidFill>
                <a:effectLst/>
                <a:latin typeface="Arial" panose="020B0604020202020204" pitchFamily="34" charset="0"/>
                <a:cs typeface="Arial" panose="020B0604020202020204" pitchFamily="34" charset="0"/>
              </a:rPr>
              <a:t> Estado, a </a:t>
            </a:r>
            <a:r>
              <a:rPr lang="en-US" sz="2400" i="0" dirty="0" err="1">
                <a:solidFill>
                  <a:schemeClr val="tx1"/>
                </a:solidFill>
                <a:effectLst/>
                <a:latin typeface="Arial" panose="020B0604020202020204" pitchFamily="34" charset="0"/>
                <a:cs typeface="Arial" panose="020B0604020202020204" pitchFamily="34" charset="0"/>
              </a:rPr>
              <a:t>través</a:t>
            </a:r>
            <a:r>
              <a:rPr lang="en-US" sz="2400" i="0" dirty="0">
                <a:solidFill>
                  <a:schemeClr val="tx1"/>
                </a:solidFill>
                <a:effectLst/>
                <a:latin typeface="Arial" panose="020B0604020202020204" pitchFamily="34" charset="0"/>
                <a:cs typeface="Arial" panose="020B0604020202020204" pitchFamily="34" charset="0"/>
              </a:rPr>
              <a:t> de </a:t>
            </a:r>
            <a:r>
              <a:rPr lang="en-US" sz="2400" i="0" dirty="0" err="1">
                <a:solidFill>
                  <a:schemeClr val="tx1"/>
                </a:solidFill>
                <a:effectLst/>
                <a:latin typeface="Arial" panose="020B0604020202020204" pitchFamily="34" charset="0"/>
                <a:cs typeface="Arial" panose="020B0604020202020204" pitchFamily="34" charset="0"/>
              </a:rPr>
              <a:t>mecanismos</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democráticos</a:t>
            </a:r>
            <a:r>
              <a:rPr lang="en-US" sz="2400" i="0" dirty="0">
                <a:solidFill>
                  <a:schemeClr val="tx1"/>
                </a:solidFill>
                <a:effectLst/>
                <a:latin typeface="Arial" panose="020B0604020202020204" pitchFamily="34" charset="0"/>
                <a:cs typeface="Arial" panose="020B0604020202020204" pitchFamily="34" charset="0"/>
              </a:rPr>
              <a:t> que </a:t>
            </a:r>
            <a:r>
              <a:rPr lang="en-US" sz="2400" i="0" dirty="0" err="1">
                <a:solidFill>
                  <a:schemeClr val="tx1"/>
                </a:solidFill>
                <a:effectLst/>
                <a:latin typeface="Arial" panose="020B0604020202020204" pitchFamily="34" charset="0"/>
                <a:cs typeface="Arial" panose="020B0604020202020204" pitchFamily="34" charset="0"/>
              </a:rPr>
              <a:t>recojan</a:t>
            </a:r>
            <a:r>
              <a:rPr lang="en-US" sz="2400" i="0" dirty="0">
                <a:solidFill>
                  <a:schemeClr val="tx1"/>
                </a:solidFill>
                <a:effectLst/>
                <a:latin typeface="Arial" panose="020B0604020202020204" pitchFamily="34" charset="0"/>
                <a:cs typeface="Arial" panose="020B0604020202020204" pitchFamily="34" charset="0"/>
              </a:rPr>
              <a:t> la </a:t>
            </a:r>
            <a:r>
              <a:rPr lang="en-US" sz="2400" i="0" dirty="0" err="1">
                <a:solidFill>
                  <a:schemeClr val="tx1"/>
                </a:solidFill>
                <a:effectLst/>
                <a:latin typeface="Arial" panose="020B0604020202020204" pitchFamily="34" charset="0"/>
                <a:cs typeface="Arial" panose="020B0604020202020204" pitchFamily="34" charset="0"/>
              </a:rPr>
              <a:t>voz</a:t>
            </a:r>
            <a:r>
              <a:rPr lang="en-US" sz="2400" i="0" dirty="0">
                <a:solidFill>
                  <a:schemeClr val="tx1"/>
                </a:solidFill>
                <a:effectLst/>
                <a:latin typeface="Arial" panose="020B0604020202020204" pitchFamily="34" charset="0"/>
                <a:cs typeface="Arial" panose="020B0604020202020204" pitchFamily="34" charset="0"/>
              </a:rPr>
              <a:t> popular y la </a:t>
            </a:r>
            <a:r>
              <a:rPr lang="en-US" sz="2400" i="0" dirty="0" err="1">
                <a:solidFill>
                  <a:schemeClr val="tx1"/>
                </a:solidFill>
                <a:effectLst/>
                <a:latin typeface="Arial" panose="020B0604020202020204" pitchFamily="34" charset="0"/>
                <a:cs typeface="Arial" panose="020B0604020202020204" pitchFamily="34" charset="0"/>
              </a:rPr>
              <a:t>hagan</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conocer</a:t>
            </a:r>
            <a:r>
              <a:rPr lang="en-US" sz="2400" i="0" dirty="0">
                <a:solidFill>
                  <a:schemeClr val="tx1"/>
                </a:solidFill>
                <a:effectLst/>
                <a:latin typeface="Arial" panose="020B0604020202020204" pitchFamily="34" charset="0"/>
                <a:cs typeface="Arial" panose="020B0604020202020204" pitchFamily="34" charset="0"/>
              </a:rPr>
              <a:t> a </a:t>
            </a:r>
            <a:r>
              <a:rPr lang="en-US" sz="2400" i="0" dirty="0" err="1">
                <a:solidFill>
                  <a:schemeClr val="tx1"/>
                </a:solidFill>
                <a:effectLst/>
                <a:latin typeface="Arial" panose="020B0604020202020204" pitchFamily="34" charset="0"/>
                <a:cs typeface="Arial" panose="020B0604020202020204" pitchFamily="34" charset="0"/>
              </a:rPr>
              <a:t>los</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respectivos</a:t>
            </a:r>
            <a:r>
              <a:rPr lang="en-US" sz="2400" i="0" dirty="0">
                <a:solidFill>
                  <a:schemeClr val="tx1"/>
                </a:solidFill>
                <a:effectLst/>
                <a:latin typeface="Arial" panose="020B0604020202020204" pitchFamily="34" charset="0"/>
                <a:cs typeface="Arial" panose="020B0604020202020204" pitchFamily="34" charset="0"/>
              </a:rPr>
              <a:t> </a:t>
            </a:r>
            <a:r>
              <a:rPr lang="en-US" sz="2400" i="0" dirty="0" err="1">
                <a:solidFill>
                  <a:schemeClr val="tx1"/>
                </a:solidFill>
                <a:effectLst/>
                <a:latin typeface="Arial" panose="020B0604020202020204" pitchFamily="34" charset="0"/>
                <a:cs typeface="Arial" panose="020B0604020202020204" pitchFamily="34" charset="0"/>
              </a:rPr>
              <a:t>niveles</a:t>
            </a:r>
            <a:r>
              <a:rPr lang="en-US" sz="2400" i="0" dirty="0">
                <a:solidFill>
                  <a:schemeClr val="tx1"/>
                </a:solidFill>
                <a:effectLst/>
                <a:latin typeface="Arial" panose="020B0604020202020204" pitchFamily="34" charset="0"/>
                <a:cs typeface="Arial" panose="020B0604020202020204" pitchFamily="34" charset="0"/>
              </a:rPr>
              <a:t> del </a:t>
            </a:r>
            <a:r>
              <a:rPr lang="en-US" sz="2400" i="0" dirty="0" err="1">
                <a:solidFill>
                  <a:schemeClr val="tx1"/>
                </a:solidFill>
                <a:effectLst/>
                <a:latin typeface="Arial" panose="020B0604020202020204" pitchFamily="34" charset="0"/>
                <a:cs typeface="Arial" panose="020B0604020202020204" pitchFamily="34" charset="0"/>
              </a:rPr>
              <a:t>gobierno</a:t>
            </a:r>
            <a:r>
              <a:rPr lang="en-US" sz="2400" i="0" dirty="0">
                <a:solidFill>
                  <a:schemeClr val="tx1"/>
                </a:solidFill>
                <a:effectLst/>
                <a:latin typeface="Arial" panose="020B0604020202020204" pitchFamily="34" charset="0"/>
                <a:cs typeface="Arial" panose="020B0604020202020204" pitchFamily="34" charset="0"/>
              </a:rPr>
              <a:t>.  </a:t>
            </a:r>
            <a:r>
              <a:rPr lang="en-US" sz="1500" i="0" dirty="0">
                <a:solidFill>
                  <a:schemeClr val="tx1"/>
                </a:solidFill>
                <a:effectLst/>
                <a:latin typeface="Arial" panose="020B0604020202020204" pitchFamily="34" charset="0"/>
                <a:cs typeface="Arial" panose="020B0604020202020204" pitchFamily="34" charset="0"/>
              </a:rPr>
              <a:t/>
            </a:r>
            <a:br>
              <a:rPr lang="en-US" sz="1500" i="0" dirty="0">
                <a:solidFill>
                  <a:schemeClr val="tx1"/>
                </a:solidFill>
                <a:effectLst/>
                <a:latin typeface="Arial" panose="020B0604020202020204" pitchFamily="34" charset="0"/>
                <a:cs typeface="Arial" panose="020B0604020202020204" pitchFamily="34" charset="0"/>
              </a:rPr>
            </a:br>
            <a:r>
              <a:rPr lang="en-US" sz="1500" i="0" dirty="0">
                <a:effectLst/>
                <a:latin typeface="Arial" panose="020B0604020202020204" pitchFamily="34" charset="0"/>
                <a:cs typeface="Arial" panose="020B0604020202020204" pitchFamily="34" charset="0"/>
              </a:rPr>
              <a:t/>
            </a:r>
            <a:br>
              <a:rPr lang="en-US" sz="1500" i="0" dirty="0">
                <a:effectLst/>
                <a:latin typeface="Arial" panose="020B0604020202020204" pitchFamily="34" charset="0"/>
                <a:cs typeface="Arial" panose="020B0604020202020204" pitchFamily="34" charset="0"/>
              </a:rPr>
            </a:br>
            <a:endParaRPr lang="en-US" sz="15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 xmlns:a16="http://schemas.microsoft.com/office/drawing/2014/main" id="{D4EFE2D7-D2D9-133E-1D26-F3D69730E885}"/>
              </a:ext>
            </a:extLst>
          </p:cNvPr>
          <p:cNvPicPr>
            <a:picLocks noChangeAspect="1"/>
          </p:cNvPicPr>
          <p:nvPr/>
        </p:nvPicPr>
        <p:blipFill rotWithShape="1">
          <a:blip r:embed="rId2"/>
          <a:srcRect r="-1" b="-1"/>
          <a:stretch/>
        </p:blipFill>
        <p:spPr>
          <a:xfrm>
            <a:off x="639897" y="56321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Tree>
    <p:extLst>
      <p:ext uri="{BB962C8B-B14F-4D97-AF65-F5344CB8AC3E}">
        <p14:creationId xmlns:p14="http://schemas.microsoft.com/office/powerpoint/2010/main" val="29789547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4091D54B-59AB-4A5E-8E9E-0421BD66D4F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 xmlns:a16="http://schemas.microsoft.com/office/drawing/2014/main" id="{547CE62E-FFFD-4A1F-BA78-C3B89C36FCA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a:extLst>
                <a:ext uri="{FF2B5EF4-FFF2-40B4-BE49-F238E27FC236}">
                  <a16:creationId xmlns="" xmlns:a16="http://schemas.microsoft.com/office/drawing/2014/main" id="{AE51FD27-6B6A-4D21-BF22-245DA9BD0B3E}"/>
                </a:ext>
                <a:ext uri="{C183D7F6-B498-43B3-948B-1728B52AA6E4}">
                  <adec:decorative xmlns="" xmlns:adec="http://schemas.microsoft.com/office/drawing/2017/decorative" val="1"/>
                </a:ext>
              </a:extLst>
            </p:cNvPr>
            <p:cNvSpPr>
              <a:spLocks noEditPoints="1"/>
            </p:cNvSpPr>
            <p:nvPr>
              <p:extLst>
                <p:ext uri="{386F3935-93C4-4BCD-93E2-E3B085C9AB24}">
                  <p16:designElem xmlns=""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Rectangle 11">
            <a:extLst>
              <a:ext uri="{FF2B5EF4-FFF2-40B4-BE49-F238E27FC236}">
                <a16:creationId xmlns="" xmlns:a16="http://schemas.microsoft.com/office/drawing/2014/main" id="{B8144315-1C5A-4185-A952-25D98D303D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4" name="Freeform 5">
            <a:extLst>
              <a:ext uri="{FF2B5EF4-FFF2-40B4-BE49-F238E27FC236}">
                <a16:creationId xmlns="" xmlns:a16="http://schemas.microsoft.com/office/drawing/2014/main" id="{11CAC6F2-0806-417B-BF5D-5AEF6195FA4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16" name="Rectangle 15">
            <a:extLst>
              <a:ext uri="{FF2B5EF4-FFF2-40B4-BE49-F238E27FC236}">
                <a16:creationId xmlns="" xmlns:a16="http://schemas.microsoft.com/office/drawing/2014/main" id="{D4723B02-0AAB-4F6E-BA41-8ED99D559D9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 xmlns:a16="http://schemas.microsoft.com/office/drawing/2014/main" id="{B6CAF9E5-E302-5C21-1352-5EF9789D2C8B}"/>
              </a:ext>
            </a:extLst>
          </p:cNvPr>
          <p:cNvSpPr>
            <a:spLocks noGrp="1"/>
          </p:cNvSpPr>
          <p:nvPr>
            <p:ph type="title"/>
          </p:nvPr>
        </p:nvSpPr>
        <p:spPr>
          <a:xfrm>
            <a:off x="7791061" y="1113062"/>
            <a:ext cx="3862874" cy="4821207"/>
          </a:xfrm>
        </p:spPr>
        <p:txBody>
          <a:bodyPr vert="horz" lIns="91440" tIns="45720" rIns="91440" bIns="45720" rtlCol="0" anchor="b">
            <a:normAutofit fontScale="90000"/>
          </a:bodyPr>
          <a:lstStyle/>
          <a:p>
            <a:pPr>
              <a:lnSpc>
                <a:spcPct val="90000"/>
              </a:lnSpc>
            </a:pPr>
            <a:r>
              <a:rPr lang="en-US" sz="1800" b="0" i="0" kern="1200" dirty="0">
                <a:solidFill>
                  <a:srgbClr val="EBEBEB"/>
                </a:solidFill>
                <a:latin typeface="Arial" panose="020B0604020202020204" pitchFamily="34" charset="0"/>
                <a:cs typeface="Arial" panose="020B0604020202020204" pitchFamily="34" charset="0"/>
              </a:rPr>
              <a:t>En </a:t>
            </a:r>
            <a:r>
              <a:rPr lang="en-US" sz="1800" b="0" i="0" kern="1200" dirty="0" err="1">
                <a:solidFill>
                  <a:srgbClr val="EBEBEB"/>
                </a:solidFill>
                <a:latin typeface="Arial" panose="020B0604020202020204" pitchFamily="34" charset="0"/>
                <a:cs typeface="Arial" panose="020B0604020202020204" pitchFamily="34" charset="0"/>
              </a:rPr>
              <a:t>diversas</a:t>
            </a:r>
            <a:r>
              <a:rPr lang="en-US" sz="1800" b="0" i="0" kern="1200" dirty="0">
                <a:solidFill>
                  <a:srgbClr val="EBEBEB"/>
                </a:solidFill>
                <a:latin typeface="Arial" panose="020B0604020202020204" pitchFamily="34" charset="0"/>
                <a:cs typeface="Arial" panose="020B0604020202020204" pitchFamily="34" charset="0"/>
              </a:rPr>
              <a:t> </a:t>
            </a:r>
            <a:r>
              <a:rPr lang="en-US" sz="1800" b="0" i="0" kern="1200" dirty="0" err="1">
                <a:solidFill>
                  <a:srgbClr val="EBEBEB"/>
                </a:solidFill>
                <a:latin typeface="Arial" panose="020B0604020202020204" pitchFamily="34" charset="0"/>
                <a:cs typeface="Arial" panose="020B0604020202020204" pitchFamily="34" charset="0"/>
              </a:rPr>
              <a:t>instancias</a:t>
            </a:r>
            <a:r>
              <a:rPr lang="en-US" sz="1800" b="0" i="0" kern="1200" dirty="0">
                <a:solidFill>
                  <a:srgbClr val="EBEBEB"/>
                </a:solidFill>
                <a:latin typeface="Arial" panose="020B0604020202020204" pitchFamily="34" charset="0"/>
                <a:cs typeface="Arial" panose="020B0604020202020204" pitchFamily="34" charset="0"/>
              </a:rPr>
              <a:t> la </a:t>
            </a:r>
            <a:r>
              <a:rPr lang="en-US" sz="1800" b="0" i="0" kern="1200" dirty="0" err="1">
                <a:solidFill>
                  <a:srgbClr val="EBEBEB"/>
                </a:solidFill>
                <a:latin typeface="Arial" panose="020B0604020202020204" pitchFamily="34" charset="0"/>
                <a:cs typeface="Arial" panose="020B0604020202020204" pitchFamily="34" charset="0"/>
              </a:rPr>
              <a:t>participación</a:t>
            </a:r>
            <a:r>
              <a:rPr lang="en-US" sz="1800" b="0" i="0" kern="1200" dirty="0">
                <a:solidFill>
                  <a:srgbClr val="EBEBEB"/>
                </a:solidFill>
                <a:latin typeface="Arial" panose="020B0604020202020204" pitchFamily="34" charset="0"/>
                <a:cs typeface="Arial" panose="020B0604020202020204" pitchFamily="34" charset="0"/>
              </a:rPr>
              <a:t> </a:t>
            </a:r>
            <a:r>
              <a:rPr lang="en-US" sz="1800" b="0" i="0" kern="1200" dirty="0" err="1">
                <a:solidFill>
                  <a:srgbClr val="EBEBEB"/>
                </a:solidFill>
                <a:latin typeface="Arial" panose="020B0604020202020204" pitchFamily="34" charset="0"/>
                <a:cs typeface="Arial" panose="020B0604020202020204" pitchFamily="34" charset="0"/>
              </a:rPr>
              <a:t>ciudadana</a:t>
            </a:r>
            <a:r>
              <a:rPr lang="en-US" sz="1800" b="0" i="0" kern="1200" dirty="0">
                <a:solidFill>
                  <a:srgbClr val="EBEBEB"/>
                </a:solidFill>
                <a:latin typeface="Arial" panose="020B0604020202020204" pitchFamily="34" charset="0"/>
                <a:cs typeface="Arial" panose="020B0604020202020204" pitchFamily="34" charset="0"/>
              </a:rPr>
              <a:t> </a:t>
            </a:r>
            <a:r>
              <a:rPr lang="en-US" sz="1800" b="0" i="0" kern="1200" dirty="0" err="1">
                <a:solidFill>
                  <a:srgbClr val="EBEBEB"/>
                </a:solidFill>
                <a:latin typeface="Arial" panose="020B0604020202020204" pitchFamily="34" charset="0"/>
                <a:cs typeface="Arial" panose="020B0604020202020204" pitchFamily="34" charset="0"/>
              </a:rPr>
              <a:t>está</a:t>
            </a:r>
            <a:r>
              <a:rPr lang="en-US" sz="1800" b="0" i="0" kern="1200" dirty="0">
                <a:solidFill>
                  <a:srgbClr val="EBEBEB"/>
                </a:solidFill>
                <a:latin typeface="Arial" panose="020B0604020202020204" pitchFamily="34" charset="0"/>
                <a:cs typeface="Arial" panose="020B0604020202020204" pitchFamily="34" charset="0"/>
              </a:rPr>
              <a:t> </a:t>
            </a:r>
            <a:r>
              <a:rPr lang="en-US" sz="1800" b="0" i="0" kern="1200" dirty="0" err="1">
                <a:solidFill>
                  <a:srgbClr val="EBEBEB"/>
                </a:solidFill>
                <a:latin typeface="Arial" panose="020B0604020202020204" pitchFamily="34" charset="0"/>
                <a:cs typeface="Arial" panose="020B0604020202020204" pitchFamily="34" charset="0"/>
              </a:rPr>
              <a:t>inmersa</a:t>
            </a:r>
            <a:r>
              <a:rPr lang="en-US" sz="1800" b="0" i="0" kern="1200" dirty="0">
                <a:solidFill>
                  <a:srgbClr val="EBEBEB"/>
                </a:solidFill>
                <a:latin typeface="Arial" panose="020B0604020202020204" pitchFamily="34" charset="0"/>
                <a:cs typeface="Arial" panose="020B0604020202020204" pitchFamily="34" charset="0"/>
              </a:rPr>
              <a:t> </a:t>
            </a:r>
            <a:r>
              <a:rPr lang="en-US" sz="1800" b="0" i="0" kern="1200" dirty="0" err="1">
                <a:solidFill>
                  <a:srgbClr val="EBEBEB"/>
                </a:solidFill>
                <a:latin typeface="Arial" panose="020B0604020202020204" pitchFamily="34" charset="0"/>
                <a:cs typeface="Arial" panose="020B0604020202020204" pitchFamily="34" charset="0"/>
              </a:rPr>
              <a:t>en</a:t>
            </a:r>
            <a:r>
              <a:rPr lang="en-US" sz="1800" b="0" i="0" kern="1200" dirty="0">
                <a:solidFill>
                  <a:srgbClr val="EBEBEB"/>
                </a:solidFill>
                <a:latin typeface="Arial" panose="020B0604020202020204" pitchFamily="34" charset="0"/>
                <a:cs typeface="Arial" panose="020B0604020202020204" pitchFamily="34" charset="0"/>
              </a:rPr>
              <a:t> </a:t>
            </a:r>
            <a:r>
              <a:rPr lang="en-US" sz="1800" b="0" i="0" kern="1200" dirty="0" err="1">
                <a:solidFill>
                  <a:srgbClr val="EBEBEB"/>
                </a:solidFill>
                <a:latin typeface="Arial" panose="020B0604020202020204" pitchFamily="34" charset="0"/>
                <a:cs typeface="Arial" panose="020B0604020202020204" pitchFamily="34" charset="0"/>
              </a:rPr>
              <a:t>los</a:t>
            </a:r>
            <a:r>
              <a:rPr lang="en-US" sz="1800" b="0" i="0" kern="1200" dirty="0">
                <a:solidFill>
                  <a:srgbClr val="EBEBEB"/>
                </a:solidFill>
                <a:latin typeface="Arial" panose="020B0604020202020204" pitchFamily="34" charset="0"/>
                <a:cs typeface="Arial" panose="020B0604020202020204" pitchFamily="34" charset="0"/>
              </a:rPr>
              <a:t> </a:t>
            </a:r>
            <a:r>
              <a:rPr lang="en-US" sz="1800" b="0" i="0" kern="1200" dirty="0" err="1">
                <a:solidFill>
                  <a:srgbClr val="EBEBEB"/>
                </a:solidFill>
                <a:latin typeface="Arial" panose="020B0604020202020204" pitchFamily="34" charset="0"/>
                <a:cs typeface="Arial" panose="020B0604020202020204" pitchFamily="34" charset="0"/>
              </a:rPr>
              <a:t>temas</a:t>
            </a:r>
            <a:r>
              <a:rPr lang="en-US" sz="1800" b="0" i="0" kern="1200" dirty="0">
                <a:solidFill>
                  <a:srgbClr val="EBEBEB"/>
                </a:solidFill>
                <a:latin typeface="Arial" panose="020B0604020202020204" pitchFamily="34" charset="0"/>
                <a:cs typeface="Arial" panose="020B0604020202020204" pitchFamily="34" charset="0"/>
              </a:rPr>
              <a:t> de </a:t>
            </a:r>
            <a:r>
              <a:rPr lang="en-US" sz="1800" b="0" i="0" kern="1200" dirty="0" err="1">
                <a:solidFill>
                  <a:srgbClr val="EBEBEB"/>
                </a:solidFill>
                <a:latin typeface="Arial" panose="020B0604020202020204" pitchFamily="34" charset="0"/>
                <a:cs typeface="Arial" panose="020B0604020202020204" pitchFamily="34" charset="0"/>
              </a:rPr>
              <a:t>Gobernanza</a:t>
            </a:r>
            <a:r>
              <a:rPr lang="en-US" sz="1800" b="0" i="0" kern="1200" dirty="0">
                <a:solidFill>
                  <a:srgbClr val="EBEBEB"/>
                </a:solidFill>
                <a:latin typeface="Arial" panose="020B0604020202020204" pitchFamily="34" charset="0"/>
                <a:cs typeface="Arial" panose="020B0604020202020204" pitchFamily="34" charset="0"/>
              </a:rPr>
              <a:t>:</a:t>
            </a:r>
            <a:r>
              <a:rPr lang="en-US" sz="1800" b="0" i="0" kern="1200" dirty="0">
                <a:solidFill>
                  <a:srgbClr val="EBEBEB"/>
                </a:solidFill>
                <a:effectLst/>
                <a:latin typeface="Arial" panose="020B0604020202020204" pitchFamily="34" charset="0"/>
                <a:cs typeface="Arial" panose="020B0604020202020204" pitchFamily="34" charset="0"/>
              </a:rPr>
              <a:t/>
            </a:r>
            <a:br>
              <a:rPr lang="en-US" sz="1800" b="0" i="0" kern="1200" dirty="0">
                <a:solidFill>
                  <a:srgbClr val="EBEBEB"/>
                </a:solidFill>
                <a:effectLst/>
                <a:latin typeface="Arial" panose="020B0604020202020204" pitchFamily="34" charset="0"/>
                <a:cs typeface="Arial" panose="020B0604020202020204" pitchFamily="34" charset="0"/>
              </a:rPr>
            </a:br>
            <a:r>
              <a:rPr lang="en-US" sz="1800" b="0" i="0" kern="1200" dirty="0">
                <a:solidFill>
                  <a:srgbClr val="EBEBEB"/>
                </a:solidFill>
                <a:effectLst/>
                <a:latin typeface="Arial" panose="020B0604020202020204" pitchFamily="34" charset="0"/>
                <a:cs typeface="Arial" panose="020B0604020202020204" pitchFamily="34" charset="0"/>
              </a:rPr>
              <a:t/>
            </a:r>
            <a:br>
              <a:rPr lang="en-US" sz="1800" b="0" i="0" kern="1200" dirty="0">
                <a:solidFill>
                  <a:srgbClr val="EBEBEB"/>
                </a:solidFill>
                <a:effectLst/>
                <a:latin typeface="Arial" panose="020B0604020202020204" pitchFamily="34" charset="0"/>
                <a:cs typeface="Arial" panose="020B0604020202020204" pitchFamily="34" charset="0"/>
              </a:rPr>
            </a:br>
            <a:r>
              <a:rPr lang="en-US" sz="1800" b="0" i="0" kern="1200" dirty="0">
                <a:solidFill>
                  <a:srgbClr val="EBEBEB"/>
                </a:solidFill>
                <a:effectLst/>
                <a:latin typeface="Arial" panose="020B0604020202020204" pitchFamily="34" charset="0"/>
                <a:cs typeface="Arial" panose="020B0604020202020204" pitchFamily="34" charset="0"/>
              </a:rPr>
              <a:t/>
            </a:r>
            <a:br>
              <a:rPr lang="en-US" sz="1800" b="0" i="0" kern="1200" dirty="0">
                <a:solidFill>
                  <a:srgbClr val="EBEBEB"/>
                </a:solidFill>
                <a:effectLst/>
                <a:latin typeface="Arial" panose="020B0604020202020204" pitchFamily="34" charset="0"/>
                <a:cs typeface="Arial" panose="020B0604020202020204" pitchFamily="34" charset="0"/>
              </a:rPr>
            </a:br>
            <a:r>
              <a:rPr lang="en-US" sz="1800" b="0" i="0" kern="1200" dirty="0">
                <a:solidFill>
                  <a:srgbClr val="EBEBEB"/>
                </a:solidFill>
                <a:effectLst/>
                <a:latin typeface="Arial" panose="020B0604020202020204" pitchFamily="34" charset="0"/>
                <a:cs typeface="Arial" panose="020B0604020202020204" pitchFamily="34" charset="0"/>
              </a:rPr>
              <a:t/>
            </a:r>
            <a:br>
              <a:rPr lang="en-US" sz="1800" b="0" i="0" kern="1200" dirty="0">
                <a:solidFill>
                  <a:srgbClr val="EBEBEB"/>
                </a:solidFill>
                <a:effectLst/>
                <a:latin typeface="Arial" panose="020B0604020202020204" pitchFamily="34" charset="0"/>
                <a:cs typeface="Arial" panose="020B0604020202020204" pitchFamily="34" charset="0"/>
              </a:rPr>
            </a:b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Voto</a:t>
            </a:r>
            <a:r>
              <a:rPr lang="en-US" sz="1800" b="0" i="0" kern="1200" dirty="0">
                <a:solidFill>
                  <a:srgbClr val="EBEBEB"/>
                </a:solidFill>
                <a:effectLst/>
                <a:latin typeface="Arial" panose="020B0604020202020204" pitchFamily="34" charset="0"/>
                <a:cs typeface="Arial" panose="020B0604020202020204" pitchFamily="34" charset="0"/>
              </a:rPr>
              <a:t/>
            </a:r>
            <a:br>
              <a:rPr lang="en-US" sz="1800" b="0" i="0" kern="1200" dirty="0">
                <a:solidFill>
                  <a:srgbClr val="EBEBEB"/>
                </a:solidFill>
                <a:effectLst/>
                <a:latin typeface="Arial" panose="020B0604020202020204" pitchFamily="34" charset="0"/>
                <a:cs typeface="Arial" panose="020B0604020202020204" pitchFamily="34" charset="0"/>
              </a:rPr>
            </a:b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Encuestas</a:t>
            </a: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sociales</a:t>
            </a:r>
            <a:r>
              <a:rPr lang="en-US" sz="1800" b="0" i="0" kern="1200" dirty="0">
                <a:solidFill>
                  <a:srgbClr val="EBEBEB"/>
                </a:solidFill>
                <a:effectLst/>
                <a:latin typeface="Arial" panose="020B0604020202020204" pitchFamily="34" charset="0"/>
                <a:cs typeface="Arial" panose="020B0604020202020204" pitchFamily="34" charset="0"/>
              </a:rPr>
              <a:t/>
            </a:r>
            <a:br>
              <a:rPr lang="en-US" sz="1800" b="0" i="0" kern="1200" dirty="0">
                <a:solidFill>
                  <a:srgbClr val="EBEBEB"/>
                </a:solidFill>
                <a:effectLst/>
                <a:latin typeface="Arial" panose="020B0604020202020204" pitchFamily="34" charset="0"/>
                <a:cs typeface="Arial" panose="020B0604020202020204" pitchFamily="34" charset="0"/>
              </a:rPr>
            </a:b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Asambleas</a:t>
            </a: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comunitarias</a:t>
            </a:r>
            <a:r>
              <a:rPr lang="en-US" sz="1800" b="0" i="0" kern="1200" dirty="0">
                <a:solidFill>
                  <a:srgbClr val="EBEBEB"/>
                </a:solidFill>
                <a:effectLst/>
                <a:latin typeface="Arial" panose="020B0604020202020204" pitchFamily="34" charset="0"/>
                <a:cs typeface="Arial" panose="020B0604020202020204" pitchFamily="34" charset="0"/>
              </a:rPr>
              <a:t/>
            </a:r>
            <a:br>
              <a:rPr lang="en-US" sz="1800" b="0" i="0" kern="1200" dirty="0">
                <a:solidFill>
                  <a:srgbClr val="EBEBEB"/>
                </a:solidFill>
                <a:effectLst/>
                <a:latin typeface="Arial" panose="020B0604020202020204" pitchFamily="34" charset="0"/>
                <a:cs typeface="Arial" panose="020B0604020202020204" pitchFamily="34" charset="0"/>
              </a:rPr>
            </a:b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Plebiscito</a:t>
            </a:r>
            <a:r>
              <a:rPr lang="en-US" sz="1800" b="0" i="0" kern="1200" dirty="0">
                <a:solidFill>
                  <a:srgbClr val="EBEBEB"/>
                </a:solidFill>
                <a:effectLst/>
                <a:latin typeface="Arial" panose="020B0604020202020204" pitchFamily="34" charset="0"/>
                <a:cs typeface="Arial" panose="020B0604020202020204" pitchFamily="34" charset="0"/>
              </a:rPr>
              <a:t/>
            </a:r>
            <a:br>
              <a:rPr lang="en-US" sz="1800" b="0" i="0" kern="1200" dirty="0">
                <a:solidFill>
                  <a:srgbClr val="EBEBEB"/>
                </a:solidFill>
                <a:effectLst/>
                <a:latin typeface="Arial" panose="020B0604020202020204" pitchFamily="34" charset="0"/>
                <a:cs typeface="Arial" panose="020B0604020202020204" pitchFamily="34" charset="0"/>
              </a:rPr>
            </a:br>
            <a:r>
              <a:rPr lang="en-US" sz="1800" b="0" i="0" kern="1200" dirty="0">
                <a:solidFill>
                  <a:srgbClr val="EBEBEB"/>
                </a:solidFill>
                <a:effectLst/>
                <a:latin typeface="Arial" panose="020B0604020202020204" pitchFamily="34" charset="0"/>
                <a:cs typeface="Arial" panose="020B0604020202020204" pitchFamily="34" charset="0"/>
              </a:rPr>
              <a:t>	Consulta popular</a:t>
            </a:r>
            <a:br>
              <a:rPr lang="en-US" sz="1800" b="0" i="0" kern="1200" dirty="0">
                <a:solidFill>
                  <a:srgbClr val="EBEBEB"/>
                </a:solidFill>
                <a:effectLst/>
                <a:latin typeface="Arial" panose="020B0604020202020204" pitchFamily="34" charset="0"/>
                <a:cs typeface="Arial" panose="020B0604020202020204" pitchFamily="34" charset="0"/>
              </a:rPr>
            </a:br>
            <a:r>
              <a:rPr lang="en-US" sz="1800" b="0" i="0" kern="1200" dirty="0">
                <a:solidFill>
                  <a:srgbClr val="EBEBEB"/>
                </a:solidFill>
                <a:effectLst/>
                <a:latin typeface="Arial" panose="020B0604020202020204" pitchFamily="34" charset="0"/>
                <a:cs typeface="Arial" panose="020B0604020202020204" pitchFamily="34" charset="0"/>
              </a:rPr>
              <a:t>	Cabildo </a:t>
            </a:r>
            <a:r>
              <a:rPr lang="en-US" sz="1800" b="0" i="0" kern="1200" dirty="0" err="1">
                <a:solidFill>
                  <a:srgbClr val="EBEBEB"/>
                </a:solidFill>
                <a:effectLst/>
                <a:latin typeface="Arial" panose="020B0604020202020204" pitchFamily="34" charset="0"/>
                <a:cs typeface="Arial" panose="020B0604020202020204" pitchFamily="34" charset="0"/>
              </a:rPr>
              <a:t>abierto</a:t>
            </a:r>
            <a:r>
              <a:rPr lang="en-US" sz="1800" b="0" i="0" kern="1200" dirty="0">
                <a:solidFill>
                  <a:srgbClr val="EBEBEB"/>
                </a:solidFill>
                <a:effectLst/>
                <a:latin typeface="Arial" panose="020B0604020202020204" pitchFamily="34" charset="0"/>
                <a:cs typeface="Arial" panose="020B0604020202020204" pitchFamily="34" charset="0"/>
              </a:rPr>
              <a:t/>
            </a:r>
            <a:br>
              <a:rPr lang="en-US" sz="1800" b="0" i="0" kern="1200" dirty="0">
                <a:solidFill>
                  <a:srgbClr val="EBEBEB"/>
                </a:solidFill>
                <a:effectLst/>
                <a:latin typeface="Arial" panose="020B0604020202020204" pitchFamily="34" charset="0"/>
                <a:cs typeface="Arial" panose="020B0604020202020204" pitchFamily="34" charset="0"/>
              </a:rPr>
            </a:b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Iniciativa</a:t>
            </a: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legislativa</a:t>
            </a:r>
            <a:r>
              <a:rPr lang="en-US" sz="1800" b="0" i="0" kern="1200" dirty="0">
                <a:solidFill>
                  <a:srgbClr val="EBEBEB"/>
                </a:solidFill>
                <a:effectLst/>
                <a:latin typeface="Arial" panose="020B0604020202020204" pitchFamily="34" charset="0"/>
                <a:cs typeface="Arial" panose="020B0604020202020204" pitchFamily="34" charset="0"/>
              </a:rPr>
              <a:t/>
            </a:r>
            <a:br>
              <a:rPr lang="en-US" sz="1800" b="0" i="0" kern="1200" dirty="0">
                <a:solidFill>
                  <a:srgbClr val="EBEBEB"/>
                </a:solidFill>
                <a:effectLst/>
                <a:latin typeface="Arial" panose="020B0604020202020204" pitchFamily="34" charset="0"/>
                <a:cs typeface="Arial" panose="020B0604020202020204" pitchFamily="34" charset="0"/>
              </a:rPr>
            </a:b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Incorporación</a:t>
            </a:r>
            <a:r>
              <a:rPr lang="en-US" sz="1800" b="0" i="0" kern="1200" dirty="0">
                <a:solidFill>
                  <a:srgbClr val="EBEBEB"/>
                </a:solidFill>
                <a:effectLst/>
                <a:latin typeface="Arial" panose="020B0604020202020204" pitchFamily="34" charset="0"/>
                <a:cs typeface="Arial" panose="020B0604020202020204" pitchFamily="34" charset="0"/>
              </a:rPr>
              <a:t> de </a:t>
            </a:r>
            <a:r>
              <a:rPr lang="en-US" sz="1800" b="0" i="0" kern="1200" dirty="0" err="1">
                <a:solidFill>
                  <a:srgbClr val="EBEBEB"/>
                </a:solidFill>
                <a:effectLst/>
                <a:latin typeface="Arial" panose="020B0604020202020204" pitchFamily="34" charset="0"/>
                <a:cs typeface="Arial" panose="020B0604020202020204" pitchFamily="34" charset="0"/>
              </a:rPr>
              <a:t>consejos</a:t>
            </a: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ciudadanos</a:t>
            </a: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en</a:t>
            </a: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organismos</a:t>
            </a: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públicos</a:t>
            </a:r>
            <a:r>
              <a:rPr lang="en-US" sz="1800" b="0" i="0" kern="1200" dirty="0">
                <a:solidFill>
                  <a:srgbClr val="EBEBEB"/>
                </a:solidFill>
                <a:effectLst/>
                <a:latin typeface="Arial" panose="020B0604020202020204" pitchFamily="34" charset="0"/>
                <a:cs typeface="Arial" panose="020B0604020202020204" pitchFamily="34" charset="0"/>
              </a:rPr>
              <a:t> para la </a:t>
            </a:r>
            <a:r>
              <a:rPr lang="en-US" sz="1800" b="0" i="0" kern="1200" dirty="0" err="1">
                <a:solidFill>
                  <a:srgbClr val="EBEBEB"/>
                </a:solidFill>
                <a:effectLst/>
                <a:latin typeface="Arial" panose="020B0604020202020204" pitchFamily="34" charset="0"/>
                <a:cs typeface="Arial" panose="020B0604020202020204" pitchFamily="34" charset="0"/>
              </a:rPr>
              <a:t>creación</a:t>
            </a:r>
            <a:r>
              <a:rPr lang="en-US" sz="1800" b="0" i="0" kern="1200" dirty="0">
                <a:solidFill>
                  <a:srgbClr val="EBEBEB"/>
                </a:solidFill>
                <a:effectLst/>
                <a:latin typeface="Arial" panose="020B0604020202020204" pitchFamily="34" charset="0"/>
                <a:cs typeface="Arial" panose="020B0604020202020204" pitchFamily="34" charset="0"/>
              </a:rPr>
              <a:t> o 	</a:t>
            </a:r>
            <a:r>
              <a:rPr lang="en-US" sz="1800" b="0" i="0" kern="1200" dirty="0" err="1">
                <a:solidFill>
                  <a:srgbClr val="EBEBEB"/>
                </a:solidFill>
                <a:effectLst/>
                <a:latin typeface="Arial" panose="020B0604020202020204" pitchFamily="34" charset="0"/>
                <a:cs typeface="Arial" panose="020B0604020202020204" pitchFamily="34" charset="0"/>
              </a:rPr>
              <a:t>estructuración</a:t>
            </a:r>
            <a:r>
              <a:rPr lang="en-US" sz="1800" b="0" i="0" kern="1200" dirty="0">
                <a:solidFill>
                  <a:srgbClr val="EBEBEB"/>
                </a:solidFill>
                <a:effectLst/>
                <a:latin typeface="Arial" panose="020B0604020202020204" pitchFamily="34" charset="0"/>
                <a:cs typeface="Arial" panose="020B0604020202020204" pitchFamily="34" charset="0"/>
              </a:rPr>
              <a:t> de </a:t>
            </a:r>
            <a:r>
              <a:rPr lang="en-US" sz="1800" b="0" i="0" kern="1200" dirty="0" err="1">
                <a:solidFill>
                  <a:srgbClr val="EBEBEB"/>
                </a:solidFill>
                <a:effectLst/>
                <a:latin typeface="Arial" panose="020B0604020202020204" pitchFamily="34" charset="0"/>
                <a:cs typeface="Arial" panose="020B0604020202020204" pitchFamily="34" charset="0"/>
              </a:rPr>
              <a:t>políticas</a:t>
            </a: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públicas</a:t>
            </a:r>
            <a:r>
              <a:rPr lang="en-US" sz="1800" b="0" i="0" kern="1200" dirty="0">
                <a:solidFill>
                  <a:srgbClr val="EBEBEB"/>
                </a:solidFill>
                <a:effectLst/>
                <a:latin typeface="Arial" panose="020B0604020202020204" pitchFamily="34" charset="0"/>
                <a:cs typeface="Arial" panose="020B0604020202020204" pitchFamily="34" charset="0"/>
              </a:rPr>
              <a:t/>
            </a:r>
            <a:br>
              <a:rPr lang="en-US" sz="1800" b="0" i="0" kern="1200" dirty="0">
                <a:solidFill>
                  <a:srgbClr val="EBEBEB"/>
                </a:solidFill>
                <a:effectLst/>
                <a:latin typeface="Arial" panose="020B0604020202020204" pitchFamily="34" charset="0"/>
                <a:cs typeface="Arial" panose="020B0604020202020204" pitchFamily="34" charset="0"/>
              </a:rPr>
            </a:br>
            <a:r>
              <a:rPr lang="en-US" sz="1800" b="0" i="0" kern="1200" dirty="0">
                <a:solidFill>
                  <a:srgbClr val="EBEBEB"/>
                </a:solidFill>
                <a:effectLst/>
                <a:latin typeface="Arial" panose="020B0604020202020204" pitchFamily="34" charset="0"/>
                <a:cs typeface="Arial" panose="020B0604020202020204" pitchFamily="34" charset="0"/>
              </a:rPr>
              <a:t>	</a:t>
            </a:r>
            <a:r>
              <a:rPr lang="en-US" sz="1800" b="0" i="0" kern="1200" dirty="0" err="1">
                <a:solidFill>
                  <a:srgbClr val="EBEBEB"/>
                </a:solidFill>
                <a:effectLst/>
                <a:latin typeface="Arial" panose="020B0604020202020204" pitchFamily="34" charset="0"/>
                <a:cs typeface="Arial" panose="020B0604020202020204" pitchFamily="34" charset="0"/>
              </a:rPr>
              <a:t>Contraloría</a:t>
            </a:r>
            <a:r>
              <a:rPr lang="en-US" sz="1800" b="0" i="0" kern="1200" dirty="0">
                <a:solidFill>
                  <a:srgbClr val="EBEBEB"/>
                </a:solidFill>
                <a:effectLst/>
                <a:latin typeface="Arial" panose="020B0604020202020204" pitchFamily="34" charset="0"/>
                <a:cs typeface="Arial" panose="020B0604020202020204" pitchFamily="34" charset="0"/>
              </a:rPr>
              <a:t> social</a:t>
            </a:r>
            <a:r>
              <a:rPr lang="en-US" sz="1400" b="0" i="0" kern="1200" dirty="0">
                <a:solidFill>
                  <a:srgbClr val="EBEBEB"/>
                </a:solidFill>
                <a:effectLst/>
                <a:latin typeface="+mj-lt"/>
                <a:ea typeface="+mj-ea"/>
                <a:cs typeface="+mj-cs"/>
              </a:rPr>
              <a:t/>
            </a:r>
            <a:br>
              <a:rPr lang="en-US" sz="1400" b="0" i="0" kern="1200" dirty="0">
                <a:solidFill>
                  <a:srgbClr val="EBEBEB"/>
                </a:solidFill>
                <a:effectLst/>
                <a:latin typeface="+mj-lt"/>
                <a:ea typeface="+mj-ea"/>
                <a:cs typeface="+mj-cs"/>
              </a:rPr>
            </a:br>
            <a:r>
              <a:rPr lang="en-US" sz="1400" b="0" i="0" kern="1200" dirty="0">
                <a:solidFill>
                  <a:srgbClr val="EBEBEB"/>
                </a:solidFill>
                <a:latin typeface="+mj-lt"/>
                <a:ea typeface="+mj-ea"/>
                <a:cs typeface="+mj-cs"/>
              </a:rPr>
              <a:t/>
            </a:r>
            <a:br>
              <a:rPr lang="en-US" sz="1400" b="0" i="0" kern="1200" dirty="0">
                <a:solidFill>
                  <a:srgbClr val="EBEBEB"/>
                </a:solidFill>
                <a:latin typeface="+mj-lt"/>
                <a:ea typeface="+mj-ea"/>
                <a:cs typeface="+mj-cs"/>
              </a:rPr>
            </a:br>
            <a:endParaRPr lang="en-US" sz="1400" b="0" i="0" kern="1200" dirty="0">
              <a:solidFill>
                <a:srgbClr val="EBEBEB"/>
              </a:solidFill>
              <a:latin typeface="+mj-lt"/>
              <a:ea typeface="+mj-ea"/>
              <a:cs typeface="+mj-cs"/>
            </a:endParaRPr>
          </a:p>
        </p:txBody>
      </p:sp>
      <p:pic>
        <p:nvPicPr>
          <p:cNvPr id="3" name="Imagen 2">
            <a:extLst>
              <a:ext uri="{FF2B5EF4-FFF2-40B4-BE49-F238E27FC236}">
                <a16:creationId xmlns="" xmlns:a16="http://schemas.microsoft.com/office/drawing/2014/main" id="{A5671B37-A2E5-847F-D05B-83263FA5A0A6}"/>
              </a:ext>
            </a:extLst>
          </p:cNvPr>
          <p:cNvPicPr>
            <a:picLocks noChangeAspect="1"/>
          </p:cNvPicPr>
          <p:nvPr/>
        </p:nvPicPr>
        <p:blipFill>
          <a:blip r:embed="rId3"/>
          <a:stretch>
            <a:fillRect/>
          </a:stretch>
        </p:blipFill>
        <p:spPr>
          <a:xfrm>
            <a:off x="1109763" y="1376802"/>
            <a:ext cx="6470907" cy="4101279"/>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33206508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31" name="Group 1030">
            <a:extLst>
              <a:ext uri="{FF2B5EF4-FFF2-40B4-BE49-F238E27FC236}">
                <a16:creationId xmlns="" xmlns:a16="http://schemas.microsoft.com/office/drawing/2014/main" id="{4091D54B-59AB-4A5E-8E9E-0421BD66D4F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0"/>
            <a:ext cx="12192000" cy="6858000"/>
            <a:chOff x="0" y="0"/>
            <a:chExt cx="12192000" cy="6858000"/>
          </a:xfrm>
        </p:grpSpPr>
        <p:sp>
          <p:nvSpPr>
            <p:cNvPr id="1032" name="Rectangle 1031">
              <a:extLst>
                <a:ext uri="{FF2B5EF4-FFF2-40B4-BE49-F238E27FC236}">
                  <a16:creationId xmlns="" xmlns:a16="http://schemas.microsoft.com/office/drawing/2014/main" id="{547CE62E-FFFD-4A1F-BA78-C3B89C36FCA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33" name="Freeform 5">
              <a:extLst>
                <a:ext uri="{FF2B5EF4-FFF2-40B4-BE49-F238E27FC236}">
                  <a16:creationId xmlns="" xmlns:a16="http://schemas.microsoft.com/office/drawing/2014/main" id="{AE51FD27-6B6A-4D21-BF22-245DA9BD0B3E}"/>
                </a:ext>
                <a:ext uri="{C183D7F6-B498-43B3-948B-1728B52AA6E4}">
                  <adec:decorative xmlns="" xmlns:adec="http://schemas.microsoft.com/office/drawing/2017/decorative" val="1"/>
                </a:ext>
              </a:extLst>
            </p:cNvPr>
            <p:cNvSpPr>
              <a:spLocks noEditPoints="1"/>
            </p:cNvSpPr>
            <p:nvPr>
              <p:extLst>
                <p:ext uri="{386F3935-93C4-4BCD-93E2-E3B085C9AB24}">
                  <p16:designElem xmlns=""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035" name="Rectangle 1034">
            <a:extLst>
              <a:ext uri="{FF2B5EF4-FFF2-40B4-BE49-F238E27FC236}">
                <a16:creationId xmlns="" xmlns:a16="http://schemas.microsoft.com/office/drawing/2014/main" id="{B8144315-1C5A-4185-A952-25D98D303D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 xmlns:a16="http://schemas.microsoft.com/office/drawing/2014/main" id="{926F16B2-7792-3047-4A47-707D7DC5A37A}"/>
              </a:ext>
            </a:extLst>
          </p:cNvPr>
          <p:cNvSpPr>
            <a:spLocks noGrp="1"/>
          </p:cNvSpPr>
          <p:nvPr>
            <p:ph type="title"/>
          </p:nvPr>
        </p:nvSpPr>
        <p:spPr>
          <a:xfrm>
            <a:off x="7007145" y="1241266"/>
            <a:ext cx="4535926" cy="3153753"/>
          </a:xfrm>
        </p:spPr>
        <p:txBody>
          <a:bodyPr vert="horz" lIns="91440" tIns="45720" rIns="91440" bIns="45720" rtlCol="0" anchor="b">
            <a:normAutofit/>
          </a:bodyPr>
          <a:lstStyle/>
          <a:p>
            <a:pPr algn="just">
              <a:lnSpc>
                <a:spcPct val="90000"/>
              </a:lnSpc>
            </a:pPr>
            <a:r>
              <a:rPr lang="en-US" sz="2200" b="0" i="0" kern="1200" dirty="0">
                <a:solidFill>
                  <a:srgbClr val="EBEBEB"/>
                </a:solidFill>
                <a:effectLst/>
                <a:latin typeface="Arial" panose="020B0604020202020204" pitchFamily="34" charset="0"/>
                <a:cs typeface="Arial" panose="020B0604020202020204" pitchFamily="34" charset="0"/>
              </a:rPr>
              <a:t>La </a:t>
            </a:r>
            <a:r>
              <a:rPr lang="en-US" sz="2200" b="0" i="0" kern="1200" dirty="0" err="1">
                <a:solidFill>
                  <a:srgbClr val="EBEBEB"/>
                </a:solidFill>
                <a:effectLst/>
                <a:latin typeface="Arial" panose="020B0604020202020204" pitchFamily="34" charset="0"/>
                <a:cs typeface="Arial" panose="020B0604020202020204" pitchFamily="34" charset="0"/>
              </a:rPr>
              <a:t>participación</a:t>
            </a:r>
            <a:r>
              <a:rPr lang="en-US" sz="2200" b="0" i="0" kern="1200" dirty="0">
                <a:solidFill>
                  <a:srgbClr val="EBEBEB"/>
                </a:solidFill>
                <a:effectLst/>
                <a:latin typeface="Arial" panose="020B0604020202020204" pitchFamily="34" charset="0"/>
                <a:cs typeface="Arial" panose="020B0604020202020204" pitchFamily="34" charset="0"/>
              </a:rPr>
              <a:t> </a:t>
            </a:r>
            <a:r>
              <a:rPr lang="en-US" sz="2200" b="0" i="0" kern="1200" dirty="0" err="1">
                <a:solidFill>
                  <a:srgbClr val="EBEBEB"/>
                </a:solidFill>
                <a:effectLst/>
                <a:latin typeface="Arial" panose="020B0604020202020204" pitchFamily="34" charset="0"/>
                <a:cs typeface="Arial" panose="020B0604020202020204" pitchFamily="34" charset="0"/>
              </a:rPr>
              <a:t>ciudadana</a:t>
            </a:r>
            <a:r>
              <a:rPr lang="en-US" sz="2200" b="0" i="0" kern="1200" dirty="0">
                <a:solidFill>
                  <a:srgbClr val="EBEBEB"/>
                </a:solidFill>
                <a:effectLst/>
                <a:latin typeface="Arial" panose="020B0604020202020204" pitchFamily="34" charset="0"/>
                <a:cs typeface="Arial" panose="020B0604020202020204" pitchFamily="34" charset="0"/>
              </a:rPr>
              <a:t>, </a:t>
            </a:r>
            <a:r>
              <a:rPr lang="en-US" sz="2200" b="0" i="0" kern="1200" dirty="0" err="1">
                <a:solidFill>
                  <a:srgbClr val="EBEBEB"/>
                </a:solidFill>
                <a:effectLst/>
                <a:latin typeface="Arial" panose="020B0604020202020204" pitchFamily="34" charset="0"/>
                <a:cs typeface="Arial" panose="020B0604020202020204" pitchFamily="34" charset="0"/>
              </a:rPr>
              <a:t>elemento</a:t>
            </a:r>
            <a:r>
              <a:rPr lang="en-US" sz="2200" b="0" i="0" kern="1200" dirty="0">
                <a:solidFill>
                  <a:srgbClr val="EBEBEB"/>
                </a:solidFill>
                <a:effectLst/>
                <a:latin typeface="Arial" panose="020B0604020202020204" pitchFamily="34" charset="0"/>
                <a:cs typeface="Arial" panose="020B0604020202020204" pitchFamily="34" charset="0"/>
              </a:rPr>
              <a:t> clave de la </a:t>
            </a:r>
            <a:r>
              <a:rPr lang="en-US" sz="2200" b="0" i="0" kern="1200" dirty="0" err="1">
                <a:solidFill>
                  <a:srgbClr val="EBEBEB"/>
                </a:solidFill>
                <a:effectLst/>
                <a:latin typeface="Arial" panose="020B0604020202020204" pitchFamily="34" charset="0"/>
                <a:cs typeface="Arial" panose="020B0604020202020204" pitchFamily="34" charset="0"/>
              </a:rPr>
              <a:t>gobernanza</a:t>
            </a:r>
            <a:r>
              <a:rPr lang="en-US" sz="2200" b="0" i="0" kern="1200" dirty="0">
                <a:solidFill>
                  <a:srgbClr val="EBEBEB"/>
                </a:solidFill>
                <a:effectLst/>
                <a:latin typeface="Arial" panose="020B0604020202020204" pitchFamily="34" charset="0"/>
                <a:cs typeface="Arial" panose="020B0604020202020204" pitchFamily="34" charset="0"/>
              </a:rPr>
              <a:t/>
            </a:r>
            <a:br>
              <a:rPr lang="en-US" sz="2200" b="0" i="0" kern="1200" dirty="0">
                <a:solidFill>
                  <a:srgbClr val="EBEBEB"/>
                </a:solidFill>
                <a:effectLst/>
                <a:latin typeface="Arial" panose="020B0604020202020204" pitchFamily="34" charset="0"/>
                <a:cs typeface="Arial" panose="020B0604020202020204" pitchFamily="34" charset="0"/>
              </a:rPr>
            </a:br>
            <a:r>
              <a:rPr lang="en-US" sz="2200" b="0" i="0" kern="1200" dirty="0">
                <a:solidFill>
                  <a:srgbClr val="EBEBEB"/>
                </a:solidFill>
                <a:effectLst/>
                <a:latin typeface="Arial" panose="020B0604020202020204" pitchFamily="34" charset="0"/>
                <a:cs typeface="Arial" panose="020B0604020202020204" pitchFamily="34" charset="0"/>
              </a:rPr>
              <a:t/>
            </a:r>
            <a:br>
              <a:rPr lang="en-US" sz="2200" b="0" i="0" kern="1200" dirty="0">
                <a:solidFill>
                  <a:srgbClr val="EBEBEB"/>
                </a:solidFill>
                <a:effectLst/>
                <a:latin typeface="Arial" panose="020B0604020202020204" pitchFamily="34" charset="0"/>
                <a:cs typeface="Arial" panose="020B0604020202020204" pitchFamily="34" charset="0"/>
              </a:rPr>
            </a:br>
            <a:r>
              <a:rPr lang="en-US" sz="2200" b="0" i="0" kern="1200" dirty="0">
                <a:solidFill>
                  <a:srgbClr val="EBEBEB"/>
                </a:solidFill>
                <a:effectLst/>
                <a:latin typeface="Arial" panose="020B0604020202020204" pitchFamily="34" charset="0"/>
                <a:cs typeface="Arial" panose="020B0604020202020204" pitchFamily="34" charset="0"/>
              </a:rPr>
              <a:t/>
            </a:r>
            <a:br>
              <a:rPr lang="en-US" sz="2200" b="0" i="0" kern="1200" dirty="0">
                <a:solidFill>
                  <a:srgbClr val="EBEBEB"/>
                </a:solidFill>
                <a:effectLst/>
                <a:latin typeface="Arial" panose="020B0604020202020204" pitchFamily="34" charset="0"/>
                <a:cs typeface="Arial" panose="020B0604020202020204" pitchFamily="34" charset="0"/>
              </a:rPr>
            </a:br>
            <a:r>
              <a:rPr lang="en-US" sz="2200" b="0" i="0" kern="1200" dirty="0" err="1">
                <a:solidFill>
                  <a:srgbClr val="EBEBEB"/>
                </a:solidFill>
                <a:effectLst/>
                <a:latin typeface="Arial" panose="020B0604020202020204" pitchFamily="34" charset="0"/>
                <a:cs typeface="Arial" panose="020B0604020202020204" pitchFamily="34" charset="0"/>
              </a:rPr>
              <a:t>Esto</a:t>
            </a:r>
            <a:r>
              <a:rPr lang="en-US" sz="2200" b="0" i="0" kern="1200" dirty="0">
                <a:solidFill>
                  <a:srgbClr val="EBEBEB"/>
                </a:solidFill>
                <a:effectLst/>
                <a:latin typeface="Arial" panose="020B0604020202020204" pitchFamily="34" charset="0"/>
                <a:cs typeface="Arial" panose="020B0604020202020204" pitchFamily="34" charset="0"/>
              </a:rPr>
              <a:t> </a:t>
            </a:r>
            <a:r>
              <a:rPr lang="en-US" sz="2200" b="0" i="0" kern="1200" dirty="0" err="1">
                <a:solidFill>
                  <a:srgbClr val="EBEBEB"/>
                </a:solidFill>
                <a:effectLst/>
                <a:latin typeface="Arial" panose="020B0604020202020204" pitchFamily="34" charset="0"/>
                <a:cs typeface="Arial" panose="020B0604020202020204" pitchFamily="34" charset="0"/>
              </a:rPr>
              <a:t>permite</a:t>
            </a:r>
            <a:r>
              <a:rPr lang="en-US" sz="2200" b="0" i="0" kern="1200" dirty="0">
                <a:solidFill>
                  <a:srgbClr val="EBEBEB"/>
                </a:solidFill>
                <a:effectLst/>
                <a:latin typeface="Arial" panose="020B0604020202020204" pitchFamily="34" charset="0"/>
                <a:cs typeface="Arial" panose="020B0604020202020204" pitchFamily="34" charset="0"/>
              </a:rPr>
              <a:t> a </a:t>
            </a:r>
            <a:r>
              <a:rPr lang="en-US" sz="2200" b="0" i="0" kern="1200" dirty="0" err="1">
                <a:solidFill>
                  <a:srgbClr val="EBEBEB"/>
                </a:solidFill>
                <a:effectLst/>
                <a:latin typeface="Arial" panose="020B0604020202020204" pitchFamily="34" charset="0"/>
                <a:cs typeface="Arial" panose="020B0604020202020204" pitchFamily="34" charset="0"/>
              </a:rPr>
              <a:t>los</a:t>
            </a:r>
            <a:r>
              <a:rPr lang="en-US" sz="2200" b="0" i="0" kern="1200" dirty="0">
                <a:solidFill>
                  <a:srgbClr val="EBEBEB"/>
                </a:solidFill>
                <a:effectLst/>
                <a:latin typeface="Arial" panose="020B0604020202020204" pitchFamily="34" charset="0"/>
                <a:cs typeface="Arial" panose="020B0604020202020204" pitchFamily="34" charset="0"/>
              </a:rPr>
              <a:t> </a:t>
            </a:r>
            <a:r>
              <a:rPr lang="en-US" sz="2200" b="0" i="0" kern="1200" dirty="0" err="1">
                <a:solidFill>
                  <a:srgbClr val="EBEBEB"/>
                </a:solidFill>
                <a:effectLst/>
                <a:latin typeface="Arial" panose="020B0604020202020204" pitchFamily="34" charset="0"/>
                <a:cs typeface="Arial" panose="020B0604020202020204" pitchFamily="34" charset="0"/>
              </a:rPr>
              <a:t>habitantes</a:t>
            </a:r>
            <a:r>
              <a:rPr lang="en-US" sz="2200" b="0" i="0" kern="1200" dirty="0">
                <a:solidFill>
                  <a:srgbClr val="EBEBEB"/>
                </a:solidFill>
                <a:effectLst/>
                <a:latin typeface="Arial" panose="020B0604020202020204" pitchFamily="34" charset="0"/>
                <a:cs typeface="Arial" panose="020B0604020202020204" pitchFamily="34" charset="0"/>
              </a:rPr>
              <a:t> </a:t>
            </a:r>
            <a:r>
              <a:rPr lang="en-US" sz="2200" b="0" i="0" kern="1200" dirty="0" err="1">
                <a:solidFill>
                  <a:srgbClr val="EBEBEB"/>
                </a:solidFill>
                <a:effectLst/>
                <a:latin typeface="Arial" panose="020B0604020202020204" pitchFamily="34" charset="0"/>
                <a:cs typeface="Arial" panose="020B0604020202020204" pitchFamily="34" charset="0"/>
              </a:rPr>
              <a:t>tener</a:t>
            </a:r>
            <a:r>
              <a:rPr lang="en-US" sz="2200" b="0" i="0" kern="1200" dirty="0">
                <a:solidFill>
                  <a:srgbClr val="EBEBEB"/>
                </a:solidFill>
                <a:effectLst/>
                <a:latin typeface="Arial" panose="020B0604020202020204" pitchFamily="34" charset="0"/>
                <a:cs typeface="Arial" panose="020B0604020202020204" pitchFamily="34" charset="0"/>
              </a:rPr>
              <a:t> </a:t>
            </a:r>
            <a:r>
              <a:rPr lang="en-US" sz="2200" b="0" i="0" kern="1200" dirty="0" err="1">
                <a:solidFill>
                  <a:srgbClr val="EBEBEB"/>
                </a:solidFill>
                <a:effectLst/>
                <a:latin typeface="Arial" panose="020B0604020202020204" pitchFamily="34" charset="0"/>
                <a:cs typeface="Arial" panose="020B0604020202020204" pitchFamily="34" charset="0"/>
              </a:rPr>
              <a:t>voz</a:t>
            </a:r>
            <a:r>
              <a:rPr lang="en-US" sz="2200" b="0" i="0" kern="1200" dirty="0">
                <a:solidFill>
                  <a:srgbClr val="EBEBEB"/>
                </a:solidFill>
                <a:effectLst/>
                <a:latin typeface="Arial" panose="020B0604020202020204" pitchFamily="34" charset="0"/>
                <a:cs typeface="Arial" panose="020B0604020202020204" pitchFamily="34" charset="0"/>
              </a:rPr>
              <a:t> </a:t>
            </a:r>
            <a:r>
              <a:rPr lang="en-US" sz="2200" b="0" i="0" kern="1200" dirty="0" err="1">
                <a:solidFill>
                  <a:srgbClr val="EBEBEB"/>
                </a:solidFill>
                <a:effectLst/>
                <a:latin typeface="Arial" panose="020B0604020202020204" pitchFamily="34" charset="0"/>
                <a:cs typeface="Arial" panose="020B0604020202020204" pitchFamily="34" charset="0"/>
              </a:rPr>
              <a:t>en</a:t>
            </a:r>
            <a:r>
              <a:rPr lang="en-US" sz="2200" b="0" i="0" kern="1200" dirty="0">
                <a:solidFill>
                  <a:srgbClr val="EBEBEB"/>
                </a:solidFill>
                <a:effectLst/>
                <a:latin typeface="Arial" panose="020B0604020202020204" pitchFamily="34" charset="0"/>
                <a:cs typeface="Arial" panose="020B0604020202020204" pitchFamily="34" charset="0"/>
              </a:rPr>
              <a:t> las </a:t>
            </a:r>
            <a:r>
              <a:rPr lang="en-US" sz="2200" b="0" i="0" kern="1200" dirty="0" err="1">
                <a:solidFill>
                  <a:srgbClr val="EBEBEB"/>
                </a:solidFill>
                <a:effectLst/>
                <a:latin typeface="Arial" panose="020B0604020202020204" pitchFamily="34" charset="0"/>
                <a:cs typeface="Arial" panose="020B0604020202020204" pitchFamily="34" charset="0"/>
              </a:rPr>
              <a:t>decisiones</a:t>
            </a:r>
            <a:r>
              <a:rPr lang="en-US" sz="2200" b="0" i="0" kern="1200" dirty="0">
                <a:solidFill>
                  <a:srgbClr val="EBEBEB"/>
                </a:solidFill>
                <a:effectLst/>
                <a:latin typeface="Arial" panose="020B0604020202020204" pitchFamily="34" charset="0"/>
                <a:cs typeface="Arial" panose="020B0604020202020204" pitchFamily="34" charset="0"/>
              </a:rPr>
              <a:t> que </a:t>
            </a:r>
            <a:r>
              <a:rPr lang="en-US" sz="2200" b="0" i="0" kern="1200" dirty="0" err="1">
                <a:solidFill>
                  <a:srgbClr val="EBEBEB"/>
                </a:solidFill>
                <a:effectLst/>
                <a:latin typeface="Arial" panose="020B0604020202020204" pitchFamily="34" charset="0"/>
                <a:cs typeface="Arial" panose="020B0604020202020204" pitchFamily="34" charset="0"/>
              </a:rPr>
              <a:t>afectan</a:t>
            </a:r>
            <a:r>
              <a:rPr lang="en-US" sz="2200" b="0" i="0" kern="1200" dirty="0">
                <a:solidFill>
                  <a:srgbClr val="EBEBEB"/>
                </a:solidFill>
                <a:effectLst/>
                <a:latin typeface="Arial" panose="020B0604020202020204" pitchFamily="34" charset="0"/>
                <a:cs typeface="Arial" panose="020B0604020202020204" pitchFamily="34" charset="0"/>
              </a:rPr>
              <a:t> sus </a:t>
            </a:r>
            <a:r>
              <a:rPr lang="en-US" sz="2200" b="0" i="0" kern="1200" dirty="0" err="1">
                <a:solidFill>
                  <a:srgbClr val="EBEBEB"/>
                </a:solidFill>
                <a:effectLst/>
                <a:latin typeface="Arial" panose="020B0604020202020204" pitchFamily="34" charset="0"/>
                <a:cs typeface="Arial" panose="020B0604020202020204" pitchFamily="34" charset="0"/>
              </a:rPr>
              <a:t>vidas</a:t>
            </a:r>
            <a:r>
              <a:rPr lang="en-US" sz="2200" b="0" i="0" kern="1200" dirty="0">
                <a:solidFill>
                  <a:srgbClr val="EBEBEB"/>
                </a:solidFill>
                <a:effectLst/>
                <a:latin typeface="Arial" panose="020B0604020202020204" pitchFamily="34" charset="0"/>
                <a:cs typeface="Arial" panose="020B0604020202020204" pitchFamily="34" charset="0"/>
              </a:rPr>
              <a:t>; </a:t>
            </a:r>
            <a:r>
              <a:rPr lang="en-US" sz="2200" b="0" i="0" kern="1200" dirty="0" err="1">
                <a:solidFill>
                  <a:srgbClr val="EBEBEB"/>
                </a:solidFill>
                <a:effectLst/>
                <a:latin typeface="Arial" panose="020B0604020202020204" pitchFamily="34" charset="0"/>
                <a:cs typeface="Arial" panose="020B0604020202020204" pitchFamily="34" charset="0"/>
              </a:rPr>
              <a:t>construyen</a:t>
            </a:r>
            <a:r>
              <a:rPr lang="en-US" sz="2200" b="0" i="0" kern="1200" dirty="0">
                <a:solidFill>
                  <a:srgbClr val="EBEBEB"/>
                </a:solidFill>
                <a:effectLst/>
                <a:latin typeface="Arial" panose="020B0604020202020204" pitchFamily="34" charset="0"/>
                <a:cs typeface="Arial" panose="020B0604020202020204" pitchFamily="34" charset="0"/>
              </a:rPr>
              <a:t> un </a:t>
            </a:r>
            <a:r>
              <a:rPr lang="en-US" sz="2200" b="0" i="0" kern="1200" dirty="0" err="1">
                <a:solidFill>
                  <a:srgbClr val="EBEBEB"/>
                </a:solidFill>
                <a:effectLst/>
                <a:latin typeface="Arial" panose="020B0604020202020204" pitchFamily="34" charset="0"/>
                <a:cs typeface="Arial" panose="020B0604020202020204" pitchFamily="34" charset="0"/>
              </a:rPr>
              <a:t>tejido</a:t>
            </a:r>
            <a:r>
              <a:rPr lang="en-US" sz="2200" b="0" i="0" kern="1200" dirty="0">
                <a:solidFill>
                  <a:srgbClr val="EBEBEB"/>
                </a:solidFill>
                <a:effectLst/>
                <a:latin typeface="Arial" panose="020B0604020202020204" pitchFamily="34" charset="0"/>
                <a:cs typeface="Arial" panose="020B0604020202020204" pitchFamily="34" charset="0"/>
              </a:rPr>
              <a:t> social y </a:t>
            </a:r>
            <a:r>
              <a:rPr lang="en-US" sz="2200" b="0" i="0" kern="1200" dirty="0" err="1">
                <a:solidFill>
                  <a:srgbClr val="EBEBEB"/>
                </a:solidFill>
                <a:effectLst/>
                <a:latin typeface="Arial" panose="020B0604020202020204" pitchFamily="34" charset="0"/>
                <a:cs typeface="Arial" panose="020B0604020202020204" pitchFamily="34" charset="0"/>
              </a:rPr>
              <a:t>una</a:t>
            </a:r>
            <a:r>
              <a:rPr lang="en-US" sz="2200" b="0" i="0" kern="1200" dirty="0">
                <a:solidFill>
                  <a:srgbClr val="EBEBEB"/>
                </a:solidFill>
                <a:effectLst/>
                <a:latin typeface="Arial" panose="020B0604020202020204" pitchFamily="34" charset="0"/>
                <a:cs typeface="Arial" panose="020B0604020202020204" pitchFamily="34" charset="0"/>
              </a:rPr>
              <a:t> </a:t>
            </a:r>
            <a:r>
              <a:rPr lang="en-US" sz="2200" b="0" i="0" kern="1200" dirty="0" err="1">
                <a:solidFill>
                  <a:srgbClr val="EBEBEB"/>
                </a:solidFill>
                <a:effectLst/>
                <a:latin typeface="Arial" panose="020B0604020202020204" pitchFamily="34" charset="0"/>
                <a:cs typeface="Arial" panose="020B0604020202020204" pitchFamily="34" charset="0"/>
              </a:rPr>
              <a:t>cultura</a:t>
            </a:r>
            <a:r>
              <a:rPr lang="en-US" sz="2200" b="0" i="0" kern="1200" dirty="0">
                <a:solidFill>
                  <a:srgbClr val="EBEBEB"/>
                </a:solidFill>
                <a:effectLst/>
                <a:latin typeface="Arial" panose="020B0604020202020204" pitchFamily="34" charset="0"/>
                <a:cs typeface="Arial" panose="020B0604020202020204" pitchFamily="34" charset="0"/>
              </a:rPr>
              <a:t> de </a:t>
            </a:r>
            <a:r>
              <a:rPr lang="en-US" sz="2200" b="0" i="0" kern="1200" dirty="0" err="1">
                <a:solidFill>
                  <a:srgbClr val="EBEBEB"/>
                </a:solidFill>
                <a:effectLst/>
                <a:latin typeface="Arial" panose="020B0604020202020204" pitchFamily="34" charset="0"/>
                <a:cs typeface="Arial" panose="020B0604020202020204" pitchFamily="34" charset="0"/>
              </a:rPr>
              <a:t>paz</a:t>
            </a:r>
            <a:r>
              <a:rPr lang="en-US" sz="2200" b="0" i="0" kern="1200" dirty="0">
                <a:solidFill>
                  <a:srgbClr val="EBEBEB"/>
                </a:solidFill>
                <a:effectLst/>
                <a:latin typeface="+mj-lt"/>
                <a:ea typeface="+mj-ea"/>
                <a:cs typeface="+mj-cs"/>
              </a:rPr>
              <a:t/>
            </a:r>
            <a:br>
              <a:rPr lang="en-US" sz="2200" b="0" i="0" kern="1200" dirty="0">
                <a:solidFill>
                  <a:srgbClr val="EBEBEB"/>
                </a:solidFill>
                <a:effectLst/>
                <a:latin typeface="+mj-lt"/>
                <a:ea typeface="+mj-ea"/>
                <a:cs typeface="+mj-cs"/>
              </a:rPr>
            </a:br>
            <a:endParaRPr lang="en-US" sz="2200" b="0" i="0" kern="1200" dirty="0">
              <a:solidFill>
                <a:srgbClr val="EBEBEB"/>
              </a:solidFill>
              <a:latin typeface="+mj-lt"/>
              <a:ea typeface="+mj-ea"/>
              <a:cs typeface="+mj-cs"/>
            </a:endParaRPr>
          </a:p>
        </p:txBody>
      </p:sp>
      <p:grpSp>
        <p:nvGrpSpPr>
          <p:cNvPr id="1037" name="Group 1036">
            <a:extLst>
              <a:ext uri="{FF2B5EF4-FFF2-40B4-BE49-F238E27FC236}">
                <a16:creationId xmlns="" xmlns:a16="http://schemas.microsoft.com/office/drawing/2014/main" id="{7E2D86BB-893F-471B-AD66-50E01777C082}"/>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23333" y="396837"/>
            <a:ext cx="6451503" cy="6058999"/>
            <a:chOff x="423333" y="396837"/>
            <a:chExt cx="6451503" cy="6058999"/>
          </a:xfrm>
        </p:grpSpPr>
        <p:sp>
          <p:nvSpPr>
            <p:cNvPr id="1038" name="Rectangle 1037">
              <a:extLst>
                <a:ext uri="{FF2B5EF4-FFF2-40B4-BE49-F238E27FC236}">
                  <a16:creationId xmlns="" xmlns:a16="http://schemas.microsoft.com/office/drawing/2014/main" id="{61E3F80D-79C6-468A-83E4-3FEA585566F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gray">
            <a:xfrm flipH="1">
              <a:off x="423333" y="402165"/>
              <a:ext cx="522933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39" name="Freeform 5">
              <a:extLst>
                <a:ext uri="{FF2B5EF4-FFF2-40B4-BE49-F238E27FC236}">
                  <a16:creationId xmlns="" xmlns:a16="http://schemas.microsoft.com/office/drawing/2014/main" id="{009504C1-96CE-44B4-8DF0-613CF9D1DAB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gray">
            <a:xfrm rot="5400000" flipH="1">
              <a:off x="3161515"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40" name="Freeform 5">
              <a:extLst>
                <a:ext uri="{FF2B5EF4-FFF2-40B4-BE49-F238E27FC236}">
                  <a16:creationId xmlns="" xmlns:a16="http://schemas.microsoft.com/office/drawing/2014/main" id="{1F299836-4C10-4395-B386-C0FA537C417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gray">
            <a:xfrm rot="5677511" flipH="1">
              <a:off x="5004670"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1026" name="Picture 2" descr="Resultado de imagen de fotos de tener voz en la desiciones">
            <a:extLst>
              <a:ext uri="{FF2B5EF4-FFF2-40B4-BE49-F238E27FC236}">
                <a16:creationId xmlns="" xmlns:a16="http://schemas.microsoft.com/office/drawing/2014/main" id="{77FAE844-F1EB-18E6-832C-96D35119139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09763" y="1764723"/>
            <a:ext cx="4983737" cy="3328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32473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 xmlns:a16="http://schemas.microsoft.com/office/drawing/2014/main" id="{4091D54B-59AB-4A5E-8E9E-0421BD66D4F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 xmlns:a16="http://schemas.microsoft.com/office/drawing/2014/main" id="{547CE62E-FFFD-4A1F-BA78-C3B89C36FCA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 xmlns:a16="http://schemas.microsoft.com/office/drawing/2014/main" id="{AE51FD27-6B6A-4D21-BF22-245DA9BD0B3E}"/>
                </a:ext>
                <a:ext uri="{C183D7F6-B498-43B3-948B-1728B52AA6E4}">
                  <adec:decorative xmlns="" xmlns:adec="http://schemas.microsoft.com/office/drawing/2017/decorative" val="1"/>
                </a:ext>
              </a:extLst>
            </p:cNvPr>
            <p:cNvSpPr>
              <a:spLocks noEditPoints="1"/>
            </p:cNvSpPr>
            <p:nvPr>
              <p:extLst>
                <p:ext uri="{386F3935-93C4-4BCD-93E2-E3B085C9AB24}">
                  <p16:designElem xmlns=""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4" name="Rectangle 13">
            <a:extLst>
              <a:ext uri="{FF2B5EF4-FFF2-40B4-BE49-F238E27FC236}">
                <a16:creationId xmlns="" xmlns:a16="http://schemas.microsoft.com/office/drawing/2014/main" id="{B8144315-1C5A-4185-A952-25D98D303D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 xmlns:a16="http://schemas.microsoft.com/office/drawing/2014/main" id="{19292B9E-B8EA-3935-41C5-275B647255A1}"/>
              </a:ext>
            </a:extLst>
          </p:cNvPr>
          <p:cNvSpPr>
            <a:spLocks noGrp="1"/>
          </p:cNvSpPr>
          <p:nvPr>
            <p:ph type="title"/>
          </p:nvPr>
        </p:nvSpPr>
        <p:spPr>
          <a:xfrm>
            <a:off x="6941155" y="644013"/>
            <a:ext cx="4535926" cy="1548771"/>
          </a:xfrm>
        </p:spPr>
        <p:txBody>
          <a:bodyPr vert="horz" lIns="91440" tIns="45720" rIns="91440" bIns="45720" rtlCol="0" anchor="b">
            <a:normAutofit fontScale="90000"/>
          </a:bodyPr>
          <a:lstStyle/>
          <a:p>
            <a:pPr algn="just">
              <a:lnSpc>
                <a:spcPct val="90000"/>
              </a:lnSpc>
            </a:pPr>
            <a:r>
              <a:rPr lang="en-US" sz="2800" b="0" i="0" kern="1200" dirty="0" err="1">
                <a:solidFill>
                  <a:srgbClr val="EBEBEB"/>
                </a:solidFill>
                <a:latin typeface="Arial" panose="020B0604020202020204" pitchFamily="34" charset="0"/>
                <a:cs typeface="Arial" panose="020B0604020202020204" pitchFamily="34" charset="0"/>
              </a:rPr>
              <a:t>Dia</a:t>
            </a:r>
            <a:r>
              <a:rPr lang="en-US" sz="2800" b="0" i="0" kern="1200" dirty="0">
                <a:solidFill>
                  <a:srgbClr val="EBEBEB"/>
                </a:solidFill>
                <a:latin typeface="Arial" panose="020B0604020202020204" pitchFamily="34" charset="0"/>
                <a:cs typeface="Arial" panose="020B0604020202020204" pitchFamily="34" charset="0"/>
              </a:rPr>
              <a:t> a día </a:t>
            </a:r>
            <a:r>
              <a:rPr lang="en-US" sz="2800" b="0" i="0" kern="1200" dirty="0" err="1">
                <a:solidFill>
                  <a:srgbClr val="EBEBEB"/>
                </a:solidFill>
                <a:latin typeface="Arial" panose="020B0604020202020204" pitchFamily="34" charset="0"/>
                <a:cs typeface="Arial" panose="020B0604020202020204" pitchFamily="34" charset="0"/>
              </a:rPr>
              <a:t>vemos</a:t>
            </a:r>
            <a:r>
              <a:rPr lang="en-US" sz="2800" b="0" i="0" kern="1200" dirty="0">
                <a:solidFill>
                  <a:srgbClr val="EBEBEB"/>
                </a:solidFill>
                <a:latin typeface="Arial" panose="020B0604020202020204" pitchFamily="34" charset="0"/>
                <a:cs typeface="Arial" panose="020B0604020202020204" pitchFamily="34" charset="0"/>
              </a:rPr>
              <a:t> de </a:t>
            </a:r>
            <a:r>
              <a:rPr lang="en-US" sz="2800" b="0" i="0" kern="1200" dirty="0" err="1">
                <a:solidFill>
                  <a:srgbClr val="EBEBEB"/>
                </a:solidFill>
                <a:latin typeface="Arial" panose="020B0604020202020204" pitchFamily="34" charset="0"/>
                <a:cs typeface="Arial" panose="020B0604020202020204" pitchFamily="34" charset="0"/>
              </a:rPr>
              <a:t>manera</a:t>
            </a:r>
            <a:r>
              <a:rPr lang="en-US" sz="2800" b="0" i="0" kern="1200" dirty="0">
                <a:solidFill>
                  <a:srgbClr val="EBEBEB"/>
                </a:solidFill>
                <a:latin typeface="Arial" panose="020B0604020202020204" pitchFamily="34" charset="0"/>
                <a:cs typeface="Arial" panose="020B0604020202020204" pitchFamily="34" charset="0"/>
              </a:rPr>
              <a:t> </a:t>
            </a:r>
            <a:r>
              <a:rPr lang="en-US" sz="2800" b="0" i="0" kern="1200" dirty="0" err="1">
                <a:solidFill>
                  <a:srgbClr val="EBEBEB"/>
                </a:solidFill>
                <a:latin typeface="Arial" panose="020B0604020202020204" pitchFamily="34" charset="0"/>
                <a:cs typeface="Arial" panose="020B0604020202020204" pitchFamily="34" charset="0"/>
              </a:rPr>
              <a:t>activa</a:t>
            </a:r>
            <a:r>
              <a:rPr lang="en-US" sz="2800" b="0" i="0" kern="1200" dirty="0">
                <a:solidFill>
                  <a:srgbClr val="EBEBEB"/>
                </a:solidFill>
                <a:latin typeface="Arial" panose="020B0604020202020204" pitchFamily="34" charset="0"/>
                <a:cs typeface="Arial" panose="020B0604020202020204" pitchFamily="34" charset="0"/>
              </a:rPr>
              <a:t> la </a:t>
            </a:r>
            <a:r>
              <a:rPr lang="en-US" sz="2800" b="0" i="0" kern="1200" dirty="0" err="1">
                <a:solidFill>
                  <a:srgbClr val="EBEBEB"/>
                </a:solidFill>
                <a:latin typeface="Arial" panose="020B0604020202020204" pitchFamily="34" charset="0"/>
                <a:cs typeface="Arial" panose="020B0604020202020204" pitchFamily="34" charset="0"/>
              </a:rPr>
              <a:t>participación</a:t>
            </a:r>
            <a:r>
              <a:rPr lang="en-US" sz="2800" b="0" i="0" kern="1200" dirty="0">
                <a:solidFill>
                  <a:srgbClr val="EBEBEB"/>
                </a:solidFill>
                <a:latin typeface="Arial" panose="020B0604020202020204" pitchFamily="34" charset="0"/>
                <a:cs typeface="Arial" panose="020B0604020202020204" pitchFamily="34" charset="0"/>
              </a:rPr>
              <a:t> </a:t>
            </a:r>
            <a:r>
              <a:rPr lang="en-US" sz="2800" b="0" i="0" kern="1200" dirty="0" err="1">
                <a:solidFill>
                  <a:srgbClr val="EBEBEB"/>
                </a:solidFill>
                <a:latin typeface="Arial" panose="020B0604020202020204" pitchFamily="34" charset="0"/>
                <a:cs typeface="Arial" panose="020B0604020202020204" pitchFamily="34" charset="0"/>
              </a:rPr>
              <a:t>ciudadana</a:t>
            </a:r>
            <a:r>
              <a:rPr lang="en-US" sz="2800" b="0" i="0" kern="1200" dirty="0">
                <a:solidFill>
                  <a:srgbClr val="EBEBEB"/>
                </a:solidFill>
                <a:latin typeface="Arial" panose="020B0604020202020204" pitchFamily="34" charset="0"/>
                <a:cs typeface="Arial" panose="020B0604020202020204" pitchFamily="34" charset="0"/>
              </a:rPr>
              <a:t> </a:t>
            </a:r>
            <a:r>
              <a:rPr lang="en-US" sz="2800" b="0" i="0" kern="1200" dirty="0" err="1">
                <a:solidFill>
                  <a:srgbClr val="EBEBEB"/>
                </a:solidFill>
                <a:latin typeface="Arial" panose="020B0604020202020204" pitchFamily="34" charset="0"/>
                <a:cs typeface="Arial" panose="020B0604020202020204" pitchFamily="34" charset="0"/>
              </a:rPr>
              <a:t>en</a:t>
            </a:r>
            <a:r>
              <a:rPr lang="en-US" sz="2800" b="0" i="0" kern="1200" dirty="0">
                <a:solidFill>
                  <a:srgbClr val="EBEBEB"/>
                </a:solidFill>
                <a:latin typeface="Arial" panose="020B0604020202020204" pitchFamily="34" charset="0"/>
                <a:cs typeface="Arial" panose="020B0604020202020204" pitchFamily="34" charset="0"/>
              </a:rPr>
              <a:t> la </a:t>
            </a:r>
            <a:r>
              <a:rPr lang="en-US" sz="2800" b="0" i="0" kern="1200" dirty="0" err="1">
                <a:solidFill>
                  <a:srgbClr val="EBEBEB"/>
                </a:solidFill>
                <a:latin typeface="Arial" panose="020B0604020202020204" pitchFamily="34" charset="0"/>
                <a:cs typeface="Arial" panose="020B0604020202020204" pitchFamily="34" charset="0"/>
              </a:rPr>
              <a:t>gobernanza</a:t>
            </a:r>
            <a:r>
              <a:rPr lang="en-US" sz="2800" b="0" i="0" kern="1200" dirty="0">
                <a:solidFill>
                  <a:srgbClr val="EBEBEB"/>
                </a:solidFill>
                <a:latin typeface="Arial" panose="020B0604020202020204" pitchFamily="34" charset="0"/>
                <a:cs typeface="Arial" panose="020B0604020202020204" pitchFamily="34" charset="0"/>
              </a:rPr>
              <a:t>. </a:t>
            </a:r>
          </a:p>
        </p:txBody>
      </p:sp>
      <p:sp>
        <p:nvSpPr>
          <p:cNvPr id="3" name="Marcador de texto 2">
            <a:extLst>
              <a:ext uri="{FF2B5EF4-FFF2-40B4-BE49-F238E27FC236}">
                <a16:creationId xmlns="" xmlns:a16="http://schemas.microsoft.com/office/drawing/2014/main" id="{6349C8CF-A177-5427-010C-E09A274363A6}"/>
              </a:ext>
            </a:extLst>
          </p:cNvPr>
          <p:cNvSpPr>
            <a:spLocks noGrp="1"/>
          </p:cNvSpPr>
          <p:nvPr>
            <p:ph type="body" idx="1"/>
          </p:nvPr>
        </p:nvSpPr>
        <p:spPr>
          <a:xfrm>
            <a:off x="6779929" y="2452365"/>
            <a:ext cx="4840942" cy="3761622"/>
          </a:xfrm>
        </p:spPr>
        <p:txBody>
          <a:bodyPr vert="horz" lIns="91440" tIns="45720" rIns="91440" bIns="45720" rtlCol="0" anchor="t">
            <a:normAutofit/>
          </a:bodyPr>
          <a:lstStyle/>
          <a:p>
            <a:pPr>
              <a:lnSpc>
                <a:spcPct val="90000"/>
              </a:lnSpc>
            </a:pPr>
            <a:r>
              <a:rPr lang="en-US" sz="1800" b="0" i="0" kern="1200" cap="none" dirty="0">
                <a:solidFill>
                  <a:schemeClr val="accent1">
                    <a:lumMod val="60000"/>
                    <a:lumOff val="40000"/>
                  </a:schemeClr>
                </a:solidFill>
                <a:latin typeface="Arial" panose="020B0604020202020204" pitchFamily="34" charset="0"/>
                <a:cs typeface="Arial" panose="020B0604020202020204" pitchFamily="34" charset="0"/>
              </a:rPr>
              <a:t>1.- </a:t>
            </a:r>
            <a:r>
              <a:rPr lang="en-US" sz="1800" b="0" i="0" kern="1200" cap="none" dirty="0" err="1">
                <a:solidFill>
                  <a:schemeClr val="accent1">
                    <a:lumMod val="60000"/>
                    <a:lumOff val="40000"/>
                  </a:schemeClr>
                </a:solidFill>
                <a:latin typeface="Arial" panose="020B0604020202020204" pitchFamily="34" charset="0"/>
                <a:cs typeface="Arial" panose="020B0604020202020204" pitchFamily="34" charset="0"/>
              </a:rPr>
              <a:t>Presupuesto</a:t>
            </a:r>
            <a:r>
              <a:rPr lang="en-US" sz="1800" b="0" i="0" kern="1200" cap="none" dirty="0">
                <a:solidFill>
                  <a:schemeClr val="accent1">
                    <a:lumMod val="60000"/>
                    <a:lumOff val="40000"/>
                  </a:schemeClr>
                </a:solidFill>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latin typeface="Arial" panose="020B0604020202020204" pitchFamily="34" charset="0"/>
                <a:cs typeface="Arial" panose="020B0604020202020204" pitchFamily="34" charset="0"/>
              </a:rPr>
              <a:t>participativo</a:t>
            </a:r>
            <a:r>
              <a:rPr lang="en-US" sz="1800" b="0" i="0" kern="1200" cap="none" dirty="0">
                <a:solidFill>
                  <a:schemeClr val="accent1">
                    <a:lumMod val="60000"/>
                    <a:lumOff val="40000"/>
                  </a:schemeClr>
                </a:solidFill>
                <a:latin typeface="Arial" panose="020B0604020202020204" pitchFamily="34" charset="0"/>
                <a:cs typeface="Arial" panose="020B0604020202020204" pitchFamily="34" charset="0"/>
              </a:rPr>
              <a:t>.</a:t>
            </a:r>
          </a:p>
          <a:p>
            <a:pPr algn="just">
              <a:lnSpc>
                <a:spcPct val="90000"/>
              </a:lnSpc>
            </a:pPr>
            <a:endPar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endParaRPr>
          </a:p>
          <a:p>
            <a:pPr algn="just">
              <a:lnSpc>
                <a:spcPct val="90000"/>
              </a:lnSpc>
            </a:pP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El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presupuesto</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participativo</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es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el</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instrumento</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mediante</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el</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cual</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la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ciudadanía</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ejerce</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el</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derecho a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decidir</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sobre</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la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aplicación</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del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recurso</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que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otorga</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el</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gobierno</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de la ciudad, para que sus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habitantes</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optimicen</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su</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entorno</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proponiendo</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proyectos</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de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obras</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y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servicios</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equipamiento</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e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infraestructura</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urbana</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y,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en</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general,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cualquier</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mejora</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para sus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unidades</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sz="1800"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territoriales</a:t>
            </a:r>
            <a:r>
              <a:rPr lang="en-US" sz="1800" b="0" i="0" kern="1200" cap="none" dirty="0">
                <a:solidFill>
                  <a:schemeClr val="accent1">
                    <a:lumMod val="60000"/>
                    <a:lumOff val="40000"/>
                  </a:schemeClr>
                </a:solidFill>
                <a:effectLst/>
                <a:latin typeface="Arial" panose="020B0604020202020204" pitchFamily="34" charset="0"/>
                <a:cs typeface="Arial" panose="020B0604020202020204" pitchFamily="34" charset="0"/>
              </a:rPr>
              <a:t>.</a:t>
            </a:r>
            <a:endParaRPr lang="en-US" sz="1800" b="0" i="0" kern="1200" cap="none" dirty="0">
              <a:solidFill>
                <a:schemeClr val="accent1">
                  <a:lumMod val="60000"/>
                  <a:lumOff val="40000"/>
                </a:schemeClr>
              </a:solidFill>
              <a:latin typeface="Arial" panose="020B0604020202020204" pitchFamily="34" charset="0"/>
              <a:cs typeface="Arial" panose="020B0604020202020204" pitchFamily="34" charset="0"/>
            </a:endParaRPr>
          </a:p>
          <a:p>
            <a:pPr algn="just">
              <a:lnSpc>
                <a:spcPct val="90000"/>
              </a:lnSpc>
            </a:pPr>
            <a:endParaRPr lang="en-US" sz="1600" b="0" i="0" kern="1200" cap="all" dirty="0">
              <a:solidFill>
                <a:schemeClr val="accent1">
                  <a:lumMod val="60000"/>
                  <a:lumOff val="40000"/>
                </a:schemeClr>
              </a:solidFill>
              <a:latin typeface="Arial" panose="020B0604020202020204" pitchFamily="34" charset="0"/>
              <a:cs typeface="Arial" panose="020B0604020202020204" pitchFamily="34" charset="0"/>
            </a:endParaRPr>
          </a:p>
          <a:p>
            <a:pPr>
              <a:lnSpc>
                <a:spcPct val="90000"/>
              </a:lnSpc>
            </a:pPr>
            <a:endParaRPr lang="en-US" sz="600" b="0" i="0" kern="1200" cap="all" dirty="0">
              <a:solidFill>
                <a:schemeClr val="accent1">
                  <a:lumMod val="60000"/>
                  <a:lumOff val="40000"/>
                </a:schemeClr>
              </a:solidFill>
              <a:latin typeface="+mn-lt"/>
              <a:ea typeface="+mn-ea"/>
              <a:cs typeface="+mn-cs"/>
            </a:endParaRPr>
          </a:p>
          <a:p>
            <a:pPr>
              <a:lnSpc>
                <a:spcPct val="90000"/>
              </a:lnSpc>
            </a:pPr>
            <a:endParaRPr lang="en-US" sz="600" b="0" i="0" kern="1200" cap="all" dirty="0">
              <a:solidFill>
                <a:schemeClr val="accent1">
                  <a:lumMod val="60000"/>
                  <a:lumOff val="40000"/>
                </a:schemeClr>
              </a:solidFill>
              <a:latin typeface="+mn-lt"/>
              <a:ea typeface="+mn-ea"/>
              <a:cs typeface="+mn-cs"/>
            </a:endParaRPr>
          </a:p>
        </p:txBody>
      </p:sp>
      <p:grpSp>
        <p:nvGrpSpPr>
          <p:cNvPr id="16" name="Group 15">
            <a:extLst>
              <a:ext uri="{FF2B5EF4-FFF2-40B4-BE49-F238E27FC236}">
                <a16:creationId xmlns="" xmlns:a16="http://schemas.microsoft.com/office/drawing/2014/main" id="{7E2D86BB-893F-471B-AD66-50E01777C082}"/>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23333" y="396837"/>
            <a:ext cx="6451503" cy="6058999"/>
            <a:chOff x="423333" y="396837"/>
            <a:chExt cx="6451503" cy="6058999"/>
          </a:xfrm>
        </p:grpSpPr>
        <p:sp>
          <p:nvSpPr>
            <p:cNvPr id="17" name="Rectangle 16">
              <a:extLst>
                <a:ext uri="{FF2B5EF4-FFF2-40B4-BE49-F238E27FC236}">
                  <a16:creationId xmlns="" xmlns:a16="http://schemas.microsoft.com/office/drawing/2014/main" id="{61E3F80D-79C6-468A-83E4-3FEA585566F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gray">
            <a:xfrm flipH="1">
              <a:off x="423333" y="402165"/>
              <a:ext cx="522933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a:extLst>
                <a:ext uri="{FF2B5EF4-FFF2-40B4-BE49-F238E27FC236}">
                  <a16:creationId xmlns="" xmlns:a16="http://schemas.microsoft.com/office/drawing/2014/main" id="{009504C1-96CE-44B4-8DF0-613CF9D1DAB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gray">
            <a:xfrm rot="5400000" flipH="1">
              <a:off x="3161515"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Freeform 5">
              <a:extLst>
                <a:ext uri="{FF2B5EF4-FFF2-40B4-BE49-F238E27FC236}">
                  <a16:creationId xmlns="" xmlns:a16="http://schemas.microsoft.com/office/drawing/2014/main" id="{1F299836-4C10-4395-B386-C0FA537C417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gray">
            <a:xfrm rot="5677511" flipH="1">
              <a:off x="5004670"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7" name="Graphic 6" descr="Usuarios">
            <a:extLst>
              <a:ext uri="{FF2B5EF4-FFF2-40B4-BE49-F238E27FC236}">
                <a16:creationId xmlns="" xmlns:a16="http://schemas.microsoft.com/office/drawing/2014/main" id="{2F18FBDC-8B57-9482-7AFF-F66E268177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1287252" y="1114621"/>
            <a:ext cx="4628758" cy="4628758"/>
          </a:xfrm>
          <a:prstGeom prst="rect">
            <a:avLst/>
          </a:prstGeom>
        </p:spPr>
      </p:pic>
    </p:spTree>
    <p:extLst>
      <p:ext uri="{BB962C8B-B14F-4D97-AF65-F5344CB8AC3E}">
        <p14:creationId xmlns:p14="http://schemas.microsoft.com/office/powerpoint/2010/main" val="6265844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 xmlns:a16="http://schemas.microsoft.com/office/drawing/2014/main" id="{6349C8CF-A177-5427-010C-E09A274363A6}"/>
              </a:ext>
            </a:extLst>
          </p:cNvPr>
          <p:cNvSpPr>
            <a:spLocks noGrp="1"/>
          </p:cNvSpPr>
          <p:nvPr>
            <p:ph type="body" idx="1"/>
          </p:nvPr>
        </p:nvSpPr>
        <p:spPr>
          <a:xfrm>
            <a:off x="6498454" y="1114621"/>
            <a:ext cx="5450890" cy="5099366"/>
          </a:xfrm>
        </p:spPr>
        <p:txBody>
          <a:bodyPr vert="horz" lIns="91440" tIns="45720" rIns="91440" bIns="45720" rtlCol="0" anchor="t">
            <a:normAutofit/>
          </a:bodyPr>
          <a:lstStyle/>
          <a:p>
            <a:pPr>
              <a:lnSpc>
                <a:spcPct val="90000"/>
              </a:lnSpc>
            </a:pPr>
            <a:endParaRPr lang="en-US" sz="600" b="0" i="0" kern="1200" cap="all" dirty="0">
              <a:solidFill>
                <a:schemeClr val="accent1">
                  <a:lumMod val="60000"/>
                  <a:lumOff val="40000"/>
                </a:schemeClr>
              </a:solidFill>
              <a:latin typeface="+mn-lt"/>
              <a:ea typeface="+mn-ea"/>
              <a:cs typeface="+mn-cs"/>
            </a:endParaRPr>
          </a:p>
          <a:p>
            <a:pPr algn="just">
              <a:lnSpc>
                <a:spcPct val="90000"/>
              </a:lnSpc>
            </a:pPr>
            <a:r>
              <a:rPr lang="en-US" b="0" i="0" kern="1200" cap="none" dirty="0">
                <a:solidFill>
                  <a:schemeClr val="accent1">
                    <a:lumMod val="60000"/>
                    <a:lumOff val="40000"/>
                  </a:schemeClr>
                </a:solidFill>
                <a:latin typeface="Arial" panose="020B0604020202020204" pitchFamily="34" charset="0"/>
                <a:cs typeface="Arial" panose="020B0604020202020204" pitchFamily="34" charset="0"/>
              </a:rPr>
              <a:t>2.- </a:t>
            </a:r>
            <a:r>
              <a:rPr lang="en-US" b="0" i="0" kern="1200" cap="none" dirty="0" err="1">
                <a:solidFill>
                  <a:schemeClr val="accent1">
                    <a:lumMod val="60000"/>
                    <a:lumOff val="40000"/>
                  </a:schemeClr>
                </a:solidFill>
                <a:latin typeface="Arial" panose="020B0604020202020204" pitchFamily="34" charset="0"/>
                <a:cs typeface="Arial" panose="020B0604020202020204" pitchFamily="34" charset="0"/>
              </a:rPr>
              <a:t>Testigo</a:t>
            </a:r>
            <a:r>
              <a:rPr lang="en-US" b="0" i="0" kern="1200" cap="none" dirty="0">
                <a:solidFill>
                  <a:schemeClr val="accent1">
                    <a:lumMod val="60000"/>
                    <a:lumOff val="40000"/>
                  </a:schemeClr>
                </a:solidFill>
                <a:latin typeface="Arial" panose="020B0604020202020204" pitchFamily="34" charset="0"/>
                <a:cs typeface="Arial" panose="020B0604020202020204" pitchFamily="34" charset="0"/>
              </a:rPr>
              <a:t> social </a:t>
            </a:r>
            <a:r>
              <a:rPr lang="en-US" b="0" i="0" kern="1200" cap="none" dirty="0" err="1">
                <a:solidFill>
                  <a:schemeClr val="accent1">
                    <a:lumMod val="60000"/>
                    <a:lumOff val="40000"/>
                  </a:schemeClr>
                </a:solidFill>
                <a:latin typeface="Arial" panose="020B0604020202020204" pitchFamily="34" charset="0"/>
                <a:cs typeface="Arial" panose="020B0604020202020204" pitchFamily="34" charset="0"/>
              </a:rPr>
              <a:t>en</a:t>
            </a:r>
            <a:r>
              <a:rPr lang="en-US" b="0" i="0" kern="1200" cap="none" dirty="0">
                <a:solidFill>
                  <a:schemeClr val="accent1">
                    <a:lumMod val="60000"/>
                    <a:lumOff val="40000"/>
                  </a:schemeClr>
                </a:solidFill>
                <a:latin typeface="Arial" panose="020B0604020202020204" pitchFamily="34" charset="0"/>
                <a:cs typeface="Arial" panose="020B0604020202020204" pitchFamily="34" charset="0"/>
              </a:rPr>
              <a:t> </a:t>
            </a:r>
            <a:r>
              <a:rPr lang="en-US" b="0" i="0" kern="1200" cap="none" dirty="0" err="1">
                <a:solidFill>
                  <a:schemeClr val="accent1">
                    <a:lumMod val="60000"/>
                    <a:lumOff val="40000"/>
                  </a:schemeClr>
                </a:solidFill>
                <a:latin typeface="Arial" panose="020B0604020202020204" pitchFamily="34" charset="0"/>
                <a:cs typeface="Arial" panose="020B0604020202020204" pitchFamily="34" charset="0"/>
              </a:rPr>
              <a:t>los</a:t>
            </a:r>
            <a:r>
              <a:rPr lang="en-US" b="0" i="0" kern="1200" cap="none" dirty="0">
                <a:solidFill>
                  <a:schemeClr val="accent1">
                    <a:lumMod val="60000"/>
                    <a:lumOff val="40000"/>
                  </a:schemeClr>
                </a:solidFill>
                <a:latin typeface="Arial" panose="020B0604020202020204" pitchFamily="34" charset="0"/>
                <a:cs typeface="Arial" panose="020B0604020202020204" pitchFamily="34" charset="0"/>
              </a:rPr>
              <a:t> </a:t>
            </a:r>
            <a:r>
              <a:rPr lang="en-US" b="0" i="0" kern="1200" cap="none" dirty="0" err="1">
                <a:solidFill>
                  <a:schemeClr val="accent1">
                    <a:lumMod val="60000"/>
                    <a:lumOff val="40000"/>
                  </a:schemeClr>
                </a:solidFill>
                <a:latin typeface="Arial" panose="020B0604020202020204" pitchFamily="34" charset="0"/>
                <a:cs typeface="Arial" panose="020B0604020202020204" pitchFamily="34" charset="0"/>
              </a:rPr>
              <a:t>procesos</a:t>
            </a:r>
            <a:r>
              <a:rPr lang="en-US" b="0" i="0" kern="1200" cap="none" dirty="0">
                <a:solidFill>
                  <a:schemeClr val="accent1">
                    <a:lumMod val="60000"/>
                    <a:lumOff val="40000"/>
                  </a:schemeClr>
                </a:solidFill>
                <a:latin typeface="Arial" panose="020B0604020202020204" pitchFamily="34" charset="0"/>
                <a:cs typeface="Arial" panose="020B0604020202020204" pitchFamily="34" charset="0"/>
              </a:rPr>
              <a:t> de </a:t>
            </a:r>
            <a:r>
              <a:rPr lang="en-US" b="0" i="0" kern="1200" cap="none" dirty="0" err="1">
                <a:solidFill>
                  <a:schemeClr val="accent1">
                    <a:lumMod val="60000"/>
                    <a:lumOff val="40000"/>
                  </a:schemeClr>
                </a:solidFill>
                <a:latin typeface="Arial" panose="020B0604020202020204" pitchFamily="34" charset="0"/>
                <a:cs typeface="Arial" panose="020B0604020202020204" pitchFamily="34" charset="0"/>
              </a:rPr>
              <a:t>adquisición</a:t>
            </a:r>
            <a:r>
              <a:rPr lang="en-US" b="0" i="0" kern="1200" cap="none" dirty="0">
                <a:solidFill>
                  <a:schemeClr val="accent1">
                    <a:lumMod val="60000"/>
                    <a:lumOff val="40000"/>
                  </a:schemeClr>
                </a:solidFill>
                <a:latin typeface="Arial" panose="020B0604020202020204" pitchFamily="34" charset="0"/>
                <a:cs typeface="Arial" panose="020B0604020202020204" pitchFamily="34" charset="0"/>
              </a:rPr>
              <a:t>.</a:t>
            </a:r>
          </a:p>
          <a:p>
            <a:pPr>
              <a:lnSpc>
                <a:spcPct val="90000"/>
              </a:lnSpc>
            </a:pPr>
            <a:endParaRPr lang="en-US" b="0" i="0" kern="1200" cap="none" dirty="0">
              <a:solidFill>
                <a:schemeClr val="accent1">
                  <a:lumMod val="60000"/>
                  <a:lumOff val="40000"/>
                </a:schemeClr>
              </a:solidFill>
              <a:latin typeface="Arial" panose="020B0604020202020204" pitchFamily="34" charset="0"/>
              <a:cs typeface="Arial" panose="020B0604020202020204" pitchFamily="34" charset="0"/>
            </a:endParaRPr>
          </a:p>
          <a:p>
            <a:pPr algn="just">
              <a:lnSpc>
                <a:spcPct val="90000"/>
              </a:lnSpc>
            </a:pP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El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testigo</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social es un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mecanismo</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de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participación</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ciudadana</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en</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la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gestión</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de las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contrataciones</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públicas</a:t>
            </a:r>
            <a:r>
              <a:rPr lang="en-US" cap="none" dirty="0">
                <a:latin typeface="Arial" panose="020B0604020202020204" pitchFamily="34" charset="0"/>
                <a:cs typeface="Arial" panose="020B0604020202020204" pitchFamily="34" charset="0"/>
              </a:rPr>
              <a:t> </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con un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diseño</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institucional</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que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favorece</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la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incidencia</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de la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sociedad</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civil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en</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la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adecuada</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construcción</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de la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acción</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pública</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en</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 la </a:t>
            </a:r>
            <a:r>
              <a:rPr lang="en-US" b="0" i="0" kern="1200" cap="none" dirty="0" err="1">
                <a:solidFill>
                  <a:schemeClr val="accent1">
                    <a:lumMod val="60000"/>
                    <a:lumOff val="40000"/>
                  </a:schemeClr>
                </a:solidFill>
                <a:effectLst/>
                <a:latin typeface="Arial" panose="020B0604020202020204" pitchFamily="34" charset="0"/>
                <a:cs typeface="Arial" panose="020B0604020202020204" pitchFamily="34" charset="0"/>
              </a:rPr>
              <a:t>materia</a:t>
            </a:r>
            <a:r>
              <a:rPr lang="en-US" b="0" i="0" kern="1200" cap="none" dirty="0">
                <a:solidFill>
                  <a:schemeClr val="accent1">
                    <a:lumMod val="60000"/>
                    <a:lumOff val="40000"/>
                  </a:schemeClr>
                </a:solidFill>
                <a:effectLst/>
                <a:latin typeface="Arial" panose="020B0604020202020204" pitchFamily="34" charset="0"/>
                <a:cs typeface="Arial" panose="020B0604020202020204" pitchFamily="34" charset="0"/>
              </a:rPr>
              <a:t>.</a:t>
            </a:r>
            <a:endParaRPr lang="en-US" b="0" i="0" kern="1200" cap="none" dirty="0">
              <a:solidFill>
                <a:schemeClr val="accent1">
                  <a:lumMod val="60000"/>
                  <a:lumOff val="40000"/>
                </a:schemeClr>
              </a:solidFill>
              <a:latin typeface="Arial" panose="020B0604020202020204" pitchFamily="34" charset="0"/>
              <a:cs typeface="Arial" panose="020B0604020202020204" pitchFamily="34" charset="0"/>
            </a:endParaRPr>
          </a:p>
          <a:p>
            <a:pPr>
              <a:lnSpc>
                <a:spcPct val="90000"/>
              </a:lnSpc>
            </a:pPr>
            <a:endParaRPr lang="en-US" b="0" i="0" kern="1200" cap="none" dirty="0">
              <a:solidFill>
                <a:schemeClr val="accent1">
                  <a:lumMod val="60000"/>
                  <a:lumOff val="40000"/>
                </a:schemeClr>
              </a:solidFill>
              <a:latin typeface="Arial" panose="020B0604020202020204" pitchFamily="34" charset="0"/>
              <a:cs typeface="Arial" panose="020B0604020202020204" pitchFamily="34" charset="0"/>
            </a:endParaRPr>
          </a:p>
          <a:p>
            <a:pPr>
              <a:lnSpc>
                <a:spcPct val="90000"/>
              </a:lnSpc>
            </a:pPr>
            <a:endParaRPr lang="en-US" sz="600" b="0" i="0" kern="1200" cap="all" dirty="0">
              <a:solidFill>
                <a:schemeClr val="accent1">
                  <a:lumMod val="60000"/>
                  <a:lumOff val="40000"/>
                </a:schemeClr>
              </a:solidFill>
              <a:latin typeface="+mn-lt"/>
              <a:ea typeface="+mn-ea"/>
              <a:cs typeface="+mn-cs"/>
            </a:endParaRPr>
          </a:p>
          <a:p>
            <a:pPr>
              <a:lnSpc>
                <a:spcPct val="90000"/>
              </a:lnSpc>
            </a:pPr>
            <a:endParaRPr lang="en-US" sz="600" b="0" i="0" kern="1200" cap="all" dirty="0">
              <a:solidFill>
                <a:schemeClr val="accent1">
                  <a:lumMod val="60000"/>
                  <a:lumOff val="40000"/>
                </a:schemeClr>
              </a:solidFill>
              <a:latin typeface="+mn-lt"/>
              <a:ea typeface="+mn-ea"/>
              <a:cs typeface="+mn-cs"/>
            </a:endParaRPr>
          </a:p>
          <a:p>
            <a:pPr>
              <a:lnSpc>
                <a:spcPct val="90000"/>
              </a:lnSpc>
            </a:pPr>
            <a:endParaRPr lang="en-US" sz="600" b="0" i="0" kern="1200" cap="all" dirty="0">
              <a:solidFill>
                <a:schemeClr val="accent1">
                  <a:lumMod val="60000"/>
                  <a:lumOff val="40000"/>
                </a:schemeClr>
              </a:solidFill>
              <a:latin typeface="+mn-lt"/>
              <a:ea typeface="+mn-ea"/>
              <a:cs typeface="+mn-cs"/>
            </a:endParaRPr>
          </a:p>
        </p:txBody>
      </p:sp>
      <p:pic>
        <p:nvPicPr>
          <p:cNvPr id="7" name="Graphic 6" descr="Usuarios">
            <a:extLst>
              <a:ext uri="{FF2B5EF4-FFF2-40B4-BE49-F238E27FC236}">
                <a16:creationId xmlns="" xmlns:a16="http://schemas.microsoft.com/office/drawing/2014/main" id="{2F18FBDC-8B57-9482-7AFF-F66E268177B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1287252" y="1114621"/>
            <a:ext cx="4628758" cy="4628758"/>
          </a:xfrm>
          <a:prstGeom prst="rect">
            <a:avLst/>
          </a:prstGeom>
        </p:spPr>
      </p:pic>
      <p:sp>
        <p:nvSpPr>
          <p:cNvPr id="5" name="Título 4">
            <a:extLst>
              <a:ext uri="{FF2B5EF4-FFF2-40B4-BE49-F238E27FC236}">
                <a16:creationId xmlns="" xmlns:a16="http://schemas.microsoft.com/office/drawing/2014/main" id="{4882A6FE-E7AA-4A29-2187-28A43F7AA15E}"/>
              </a:ext>
            </a:extLst>
          </p:cNvPr>
          <p:cNvSpPr>
            <a:spLocks noGrp="1"/>
          </p:cNvSpPr>
          <p:nvPr>
            <p:ph type="title"/>
          </p:nvPr>
        </p:nvSpPr>
        <p:spPr/>
        <p:txBody>
          <a:bodyPr/>
          <a:lstStyle/>
          <a:p>
            <a:endParaRPr lang="es-MX"/>
          </a:p>
        </p:txBody>
      </p:sp>
    </p:spTree>
    <p:extLst>
      <p:ext uri="{BB962C8B-B14F-4D97-AF65-F5344CB8AC3E}">
        <p14:creationId xmlns:p14="http://schemas.microsoft.com/office/powerpoint/2010/main" val="16899387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 xmlns:a16="http://schemas.microsoft.com/office/drawing/2014/main" id="{6349C8CF-A177-5427-010C-E09A274363A6}"/>
              </a:ext>
            </a:extLst>
          </p:cNvPr>
          <p:cNvSpPr>
            <a:spLocks noGrp="1"/>
          </p:cNvSpPr>
          <p:nvPr>
            <p:ph type="body" idx="1"/>
          </p:nvPr>
        </p:nvSpPr>
        <p:spPr>
          <a:xfrm>
            <a:off x="793687" y="719091"/>
            <a:ext cx="10586622" cy="3787595"/>
          </a:xfrm>
        </p:spPr>
        <p:txBody>
          <a:bodyPr>
            <a:normAutofit/>
          </a:bodyPr>
          <a:lstStyle/>
          <a:p>
            <a:pPr algn="just"/>
            <a:r>
              <a:rPr lang="es-ES" i="0" cap="none" dirty="0">
                <a:solidFill>
                  <a:schemeClr val="tx1"/>
                </a:solidFill>
                <a:effectLst/>
                <a:latin typeface="Arial" panose="020B0604020202020204" pitchFamily="34" charset="0"/>
                <a:cs typeface="Arial" panose="020B0604020202020204" pitchFamily="34" charset="0"/>
              </a:rPr>
              <a:t>3.- Consejo de participación ciudadana y popular para la gobernanza</a:t>
            </a:r>
          </a:p>
          <a:p>
            <a:pPr algn="just"/>
            <a:endParaRPr lang="es-ES" b="0" i="0" cap="none" dirty="0">
              <a:solidFill>
                <a:schemeClr val="tx1"/>
              </a:solidFill>
              <a:effectLst/>
              <a:latin typeface="Arial" panose="020B0604020202020204" pitchFamily="34" charset="0"/>
              <a:cs typeface="Arial" panose="020B0604020202020204" pitchFamily="34" charset="0"/>
            </a:endParaRPr>
          </a:p>
          <a:p>
            <a:pPr algn="just"/>
            <a:r>
              <a:rPr lang="es-ES" b="0" i="0" cap="none" dirty="0">
                <a:solidFill>
                  <a:schemeClr val="tx1"/>
                </a:solidFill>
                <a:effectLst/>
                <a:latin typeface="Arial" panose="020B0604020202020204" pitchFamily="34" charset="0"/>
                <a:cs typeface="Arial" panose="020B0604020202020204" pitchFamily="34" charset="0"/>
              </a:rPr>
              <a:t>El </a:t>
            </a:r>
            <a:r>
              <a:rPr lang="es-ES" b="1" i="0" cap="none" dirty="0">
                <a:solidFill>
                  <a:schemeClr val="tx1"/>
                </a:solidFill>
                <a:effectLst/>
                <a:latin typeface="Arial" panose="020B0604020202020204" pitchFamily="34" charset="0"/>
                <a:cs typeface="Arial" panose="020B0604020202020204" pitchFamily="34" charset="0"/>
              </a:rPr>
              <a:t>consejo de participación ciudadana y popular</a:t>
            </a:r>
            <a:r>
              <a:rPr lang="es-ES" b="0" i="0" cap="none" dirty="0">
                <a:solidFill>
                  <a:schemeClr val="tx1"/>
                </a:solidFill>
                <a:effectLst/>
                <a:latin typeface="Arial" panose="020B0604020202020204" pitchFamily="34" charset="0"/>
                <a:cs typeface="Arial" panose="020B0604020202020204" pitchFamily="34" charset="0"/>
              </a:rPr>
              <a:t> es un órgano interinstitucional de carácter social que forma parte del </a:t>
            </a:r>
            <a:r>
              <a:rPr lang="es-ES" b="1" i="0" cap="none" dirty="0">
                <a:solidFill>
                  <a:schemeClr val="tx1"/>
                </a:solidFill>
                <a:effectLst/>
                <a:latin typeface="Arial" panose="020B0604020202020204" pitchFamily="34" charset="0"/>
                <a:cs typeface="Arial" panose="020B0604020202020204" pitchFamily="34" charset="0"/>
              </a:rPr>
              <a:t>sistema de participación ciudadana</a:t>
            </a:r>
            <a:r>
              <a:rPr lang="es-ES" b="0" i="0" cap="none" dirty="0">
                <a:solidFill>
                  <a:schemeClr val="tx1"/>
                </a:solidFill>
                <a:effectLst/>
                <a:latin typeface="Arial" panose="020B0604020202020204" pitchFamily="34" charset="0"/>
                <a:cs typeface="Arial" panose="020B0604020202020204" pitchFamily="34" charset="0"/>
              </a:rPr>
              <a:t> en el </a:t>
            </a:r>
            <a:r>
              <a:rPr lang="es-ES" b="1" i="0" cap="none" dirty="0">
                <a:solidFill>
                  <a:schemeClr val="tx1"/>
                </a:solidFill>
                <a:effectLst/>
                <a:latin typeface="Arial" panose="020B0604020202020204" pitchFamily="34" charset="0"/>
                <a:cs typeface="Arial" panose="020B0604020202020204" pitchFamily="34" charset="0"/>
              </a:rPr>
              <a:t>estado de jalisco</a:t>
            </a:r>
            <a:r>
              <a:rPr lang="es-ES" cap="none" dirty="0">
                <a:solidFill>
                  <a:schemeClr val="tx1"/>
                </a:solidFill>
                <a:latin typeface="Arial" panose="020B0604020202020204" pitchFamily="34" charset="0"/>
                <a:cs typeface="Arial" panose="020B0604020202020204" pitchFamily="34" charset="0"/>
              </a:rPr>
              <a:t>. </a:t>
            </a:r>
            <a:r>
              <a:rPr lang="es-ES" b="0" i="0" cap="none" dirty="0">
                <a:solidFill>
                  <a:schemeClr val="tx1"/>
                </a:solidFill>
                <a:effectLst/>
                <a:latin typeface="Arial" panose="020B0604020202020204" pitchFamily="34" charset="0"/>
                <a:cs typeface="Arial" panose="020B0604020202020204" pitchFamily="34" charset="0"/>
              </a:rPr>
              <a:t>Su función principal es promover la participación ciudadana, la gobernanza y la cultura de la paz.</a:t>
            </a:r>
          </a:p>
          <a:p>
            <a:endParaRPr lang="es-ES" b="1" dirty="0">
              <a:solidFill>
                <a:srgbClr val="5E5873"/>
              </a:solidFill>
              <a:latin typeface="Montserrat" panose="00000500000000000000" pitchFamily="2" charset="0"/>
            </a:endParaRPr>
          </a:p>
          <a:p>
            <a:endParaRPr lang="es-ES" b="1" i="0" dirty="0">
              <a:solidFill>
                <a:srgbClr val="5E5873"/>
              </a:solidFill>
              <a:effectLst/>
              <a:latin typeface="Montserrat" panose="00000500000000000000" pitchFamily="2" charset="0"/>
            </a:endParaRPr>
          </a:p>
          <a:p>
            <a:endParaRPr lang="es-MX" dirty="0"/>
          </a:p>
        </p:txBody>
      </p:sp>
      <p:pic>
        <p:nvPicPr>
          <p:cNvPr id="6" name="Imagen 5">
            <a:extLst>
              <a:ext uri="{FF2B5EF4-FFF2-40B4-BE49-F238E27FC236}">
                <a16:creationId xmlns="" xmlns:a16="http://schemas.microsoft.com/office/drawing/2014/main" id="{F0347E9B-7378-6433-03D5-06E3346D7385}"/>
              </a:ext>
            </a:extLst>
          </p:cNvPr>
          <p:cNvPicPr>
            <a:picLocks noChangeAspect="1"/>
          </p:cNvPicPr>
          <p:nvPr/>
        </p:nvPicPr>
        <p:blipFill>
          <a:blip r:embed="rId2"/>
          <a:stretch>
            <a:fillRect/>
          </a:stretch>
        </p:blipFill>
        <p:spPr>
          <a:xfrm>
            <a:off x="793687" y="3816220"/>
            <a:ext cx="10604626" cy="2015412"/>
          </a:xfrm>
          <a:prstGeom prst="rect">
            <a:avLst/>
          </a:prstGeom>
        </p:spPr>
      </p:pic>
    </p:spTree>
    <p:extLst>
      <p:ext uri="{BB962C8B-B14F-4D97-AF65-F5344CB8AC3E}">
        <p14:creationId xmlns:p14="http://schemas.microsoft.com/office/powerpoint/2010/main" val="10170301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 xmlns:a16="http://schemas.microsoft.com/office/drawing/2014/main" id="{93E10248-AF0E-477D-B4D2-47C02CE4E35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 xmlns:a16="http://schemas.microsoft.com/office/drawing/2014/main" id="{533010C2-2DA5-460F-A40C-5317F567A03E}"/>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a:extLst>
                <a:ext uri="{FF2B5EF4-FFF2-40B4-BE49-F238E27FC236}">
                  <a16:creationId xmlns="" xmlns:a16="http://schemas.microsoft.com/office/drawing/2014/main" id="{17CB0634-F963-4EC9-A6F6-8EA46BD1F103}"/>
                </a:ext>
                <a:ext uri="{C183D7F6-B498-43B3-948B-1728B52AA6E4}">
                  <adec:decorative xmlns="" xmlns:adec="http://schemas.microsoft.com/office/drawing/2017/decorative" val="1"/>
                </a:ext>
              </a:extLst>
            </p:cNvPr>
            <p:cNvSpPr>
              <a:spLocks noEditPoints="1"/>
            </p:cNvSpPr>
            <p:nvPr>
              <p:extLst>
                <p:ext uri="{386F3935-93C4-4BCD-93E2-E3B085C9AB24}">
                  <p16:designElem xmlns=""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Rectangle 11">
            <a:extLst>
              <a:ext uri="{FF2B5EF4-FFF2-40B4-BE49-F238E27FC236}">
                <a16:creationId xmlns="" xmlns:a16="http://schemas.microsoft.com/office/drawing/2014/main" id="{73C0A186-7444-4460-9C37-532E7671E99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14" name="Group 13">
            <a:extLst>
              <a:ext uri="{FF2B5EF4-FFF2-40B4-BE49-F238E27FC236}">
                <a16:creationId xmlns="" xmlns:a16="http://schemas.microsoft.com/office/drawing/2014/main" id="{5F72ECA3-2A46-4A5A-8330-12F7E22105BD}"/>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0"/>
            <a:ext cx="12192000" cy="6858000"/>
            <a:chOff x="0" y="0"/>
            <a:chExt cx="12192000" cy="6858000"/>
          </a:xfrm>
        </p:grpSpPr>
        <p:sp useBgFill="1">
          <p:nvSpPr>
            <p:cNvPr id="15" name="Rectangle 14">
              <a:extLst>
                <a:ext uri="{FF2B5EF4-FFF2-40B4-BE49-F238E27FC236}">
                  <a16:creationId xmlns="" xmlns:a16="http://schemas.microsoft.com/office/drawing/2014/main" id="{2A4A5C4D-76C1-47EA-A0B6-CF294A5F4A3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6" name="Freeform 5">
              <a:extLst>
                <a:ext uri="{FF2B5EF4-FFF2-40B4-BE49-F238E27FC236}">
                  <a16:creationId xmlns="" xmlns:a16="http://schemas.microsoft.com/office/drawing/2014/main" id="{29BC618C-AD3C-444D-B8CB-6FB6920D483B}"/>
                </a:ext>
                <a:ext uri="{C183D7F6-B498-43B3-948B-1728B52AA6E4}">
                  <adec:decorative xmlns="" xmlns:adec="http://schemas.microsoft.com/office/drawing/2017/decorative" val="1"/>
                </a:ext>
              </a:extLst>
            </p:cNvPr>
            <p:cNvSpPr>
              <a:spLocks noEditPoints="1"/>
            </p:cNvSpPr>
            <p:nvPr>
              <p:extLst>
                <p:ext uri="{386F3935-93C4-4BCD-93E2-E3B085C9AB24}">
                  <p16:designElem xmlns=""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3" name="Marcador de texto 2">
            <a:extLst>
              <a:ext uri="{FF2B5EF4-FFF2-40B4-BE49-F238E27FC236}">
                <a16:creationId xmlns="" xmlns:a16="http://schemas.microsoft.com/office/drawing/2014/main" id="{6349C8CF-A177-5427-010C-E09A274363A6}"/>
              </a:ext>
            </a:extLst>
          </p:cNvPr>
          <p:cNvSpPr>
            <a:spLocks noGrp="1"/>
          </p:cNvSpPr>
          <p:nvPr>
            <p:ph type="body" idx="1"/>
          </p:nvPr>
        </p:nvSpPr>
        <p:spPr>
          <a:xfrm>
            <a:off x="967666" y="985597"/>
            <a:ext cx="9771869" cy="4420903"/>
          </a:xfrm>
        </p:spPr>
        <p:txBody>
          <a:bodyPr vert="horz" lIns="91440" tIns="45720" rIns="91440" bIns="45720" rtlCol="0" anchor="t">
            <a:normAutofit/>
          </a:bodyPr>
          <a:lstStyle/>
          <a:p>
            <a:pPr>
              <a:lnSpc>
                <a:spcPct val="90000"/>
              </a:lnSpc>
            </a:pPr>
            <a:endParaRPr lang="en-US" sz="1300" dirty="0">
              <a:solidFill>
                <a:schemeClr val="tx1"/>
              </a:solidFill>
              <a:effectLst/>
            </a:endParaRPr>
          </a:p>
          <a:p>
            <a:pPr>
              <a:lnSpc>
                <a:spcPct val="90000"/>
              </a:lnSpc>
            </a:pPr>
            <a:r>
              <a:rPr lang="en-US" sz="1300" dirty="0">
                <a:solidFill>
                  <a:schemeClr val="tx1"/>
                </a:solidFill>
              </a:rPr>
              <a:t>4</a:t>
            </a:r>
            <a:r>
              <a:rPr lang="en-US" sz="1300" dirty="0">
                <a:solidFill>
                  <a:schemeClr val="tx1"/>
                </a:solidFill>
                <a:effectLst/>
              </a:rPr>
              <a:t>.- </a:t>
            </a:r>
            <a:r>
              <a:rPr lang="en-US" cap="none" dirty="0" err="1">
                <a:solidFill>
                  <a:schemeClr val="tx1"/>
                </a:solidFill>
                <a:effectLst/>
                <a:latin typeface="Arial" panose="020B0604020202020204" pitchFamily="34" charset="0"/>
                <a:cs typeface="Arial" panose="020B0604020202020204" pitchFamily="34" charset="0"/>
              </a:rPr>
              <a:t>Contralorías</a:t>
            </a:r>
            <a:r>
              <a:rPr lang="en-US" cap="none" dirty="0">
                <a:solidFill>
                  <a:schemeClr val="tx1"/>
                </a:solidFill>
                <a:effectLst/>
                <a:latin typeface="Arial" panose="020B0604020202020204" pitchFamily="34" charset="0"/>
                <a:cs typeface="Arial" panose="020B0604020202020204" pitchFamily="34" charset="0"/>
              </a:rPr>
              <a:t> </a:t>
            </a:r>
            <a:r>
              <a:rPr lang="en-US" cap="none" dirty="0" err="1">
                <a:solidFill>
                  <a:schemeClr val="tx1"/>
                </a:solidFill>
                <a:effectLst/>
                <a:latin typeface="Arial" panose="020B0604020202020204" pitchFamily="34" charset="0"/>
                <a:cs typeface="Arial" panose="020B0604020202020204" pitchFamily="34" charset="0"/>
              </a:rPr>
              <a:t>sociales</a:t>
            </a:r>
            <a:r>
              <a:rPr lang="en-US" cap="none" dirty="0">
                <a:solidFill>
                  <a:schemeClr val="tx1"/>
                </a:solidFill>
                <a:effectLst/>
                <a:latin typeface="Arial" panose="020B0604020202020204" pitchFamily="34" charset="0"/>
                <a:cs typeface="Arial" panose="020B0604020202020204" pitchFamily="34" charset="0"/>
              </a:rPr>
              <a:t>.</a:t>
            </a:r>
            <a:endParaRPr lang="en-US" cap="none" dirty="0">
              <a:solidFill>
                <a:schemeClr val="tx1"/>
              </a:solidFill>
              <a:latin typeface="Arial" panose="020B0604020202020204" pitchFamily="34" charset="0"/>
              <a:cs typeface="Arial" panose="020B0604020202020204" pitchFamily="34" charset="0"/>
            </a:endParaRPr>
          </a:p>
          <a:p>
            <a:pPr algn="just">
              <a:lnSpc>
                <a:spcPct val="90000"/>
              </a:lnSpc>
            </a:pPr>
            <a:r>
              <a:rPr lang="en-US" cap="none" dirty="0">
                <a:solidFill>
                  <a:schemeClr val="tx1"/>
                </a:solidFill>
                <a:latin typeface="Arial" panose="020B0604020202020204" pitchFamily="34" charset="0"/>
                <a:cs typeface="Arial" panose="020B0604020202020204" pitchFamily="34" charset="0"/>
              </a:rPr>
              <a:t/>
            </a:r>
            <a:br>
              <a:rPr lang="en-US" cap="none" dirty="0">
                <a:solidFill>
                  <a:schemeClr val="tx1"/>
                </a:solidFill>
                <a:latin typeface="Arial" panose="020B0604020202020204" pitchFamily="34" charset="0"/>
                <a:cs typeface="Arial" panose="020B0604020202020204" pitchFamily="34" charset="0"/>
              </a:rPr>
            </a:br>
            <a:r>
              <a:rPr lang="en-US" cap="none" dirty="0" err="1">
                <a:solidFill>
                  <a:schemeClr val="tx1"/>
                </a:solidFill>
                <a:effectLst/>
                <a:latin typeface="Arial" panose="020B0604020202020204" pitchFamily="34" charset="0"/>
                <a:cs typeface="Arial" panose="020B0604020202020204" pitchFamily="34" charset="0"/>
              </a:rPr>
              <a:t>Mecanismo</a:t>
            </a:r>
            <a:r>
              <a:rPr lang="en-US" cap="none" dirty="0">
                <a:solidFill>
                  <a:schemeClr val="tx1"/>
                </a:solidFill>
                <a:effectLst/>
                <a:latin typeface="Arial" panose="020B0604020202020204" pitchFamily="34" charset="0"/>
                <a:cs typeface="Arial" panose="020B0604020202020204" pitchFamily="34" charset="0"/>
              </a:rPr>
              <a:t> de </a:t>
            </a:r>
            <a:r>
              <a:rPr lang="en-US" cap="none" dirty="0" err="1">
                <a:solidFill>
                  <a:schemeClr val="tx1"/>
                </a:solidFill>
                <a:effectLst/>
                <a:latin typeface="Arial" panose="020B0604020202020204" pitchFamily="34" charset="0"/>
                <a:cs typeface="Arial" panose="020B0604020202020204" pitchFamily="34" charset="0"/>
              </a:rPr>
              <a:t>participación</a:t>
            </a:r>
            <a:r>
              <a:rPr lang="en-US" cap="none" dirty="0">
                <a:solidFill>
                  <a:schemeClr val="tx1"/>
                </a:solidFill>
                <a:effectLst/>
                <a:latin typeface="Arial" panose="020B0604020202020204" pitchFamily="34" charset="0"/>
                <a:cs typeface="Arial" panose="020B0604020202020204" pitchFamily="34" charset="0"/>
              </a:rPr>
              <a:t> </a:t>
            </a:r>
            <a:r>
              <a:rPr lang="en-US" cap="none" dirty="0" err="1">
                <a:solidFill>
                  <a:schemeClr val="tx1"/>
                </a:solidFill>
                <a:effectLst/>
                <a:latin typeface="Arial" panose="020B0604020202020204" pitchFamily="34" charset="0"/>
                <a:cs typeface="Arial" panose="020B0604020202020204" pitchFamily="34" charset="0"/>
              </a:rPr>
              <a:t>ciudadana</a:t>
            </a:r>
            <a:r>
              <a:rPr lang="en-US" cap="none" dirty="0">
                <a:solidFill>
                  <a:schemeClr val="tx1"/>
                </a:solidFill>
                <a:effectLst/>
                <a:latin typeface="Arial" panose="020B0604020202020204" pitchFamily="34" charset="0"/>
                <a:cs typeface="Arial" panose="020B0604020202020204" pitchFamily="34" charset="0"/>
              </a:rPr>
              <a:t> para la </a:t>
            </a:r>
            <a:r>
              <a:rPr lang="en-US" cap="none" dirty="0" err="1">
                <a:solidFill>
                  <a:schemeClr val="tx1"/>
                </a:solidFill>
                <a:effectLst/>
                <a:latin typeface="Arial" panose="020B0604020202020204" pitchFamily="34" charset="0"/>
                <a:cs typeface="Arial" panose="020B0604020202020204" pitchFamily="34" charset="0"/>
              </a:rPr>
              <a:t>rendición</a:t>
            </a:r>
            <a:r>
              <a:rPr lang="en-US" cap="none" dirty="0">
                <a:solidFill>
                  <a:schemeClr val="tx1"/>
                </a:solidFill>
                <a:effectLst/>
                <a:latin typeface="Arial" panose="020B0604020202020204" pitchFamily="34" charset="0"/>
                <a:cs typeface="Arial" panose="020B0604020202020204" pitchFamily="34" charset="0"/>
              </a:rPr>
              <a:t> de </a:t>
            </a:r>
            <a:r>
              <a:rPr lang="en-US" cap="none" dirty="0" err="1">
                <a:solidFill>
                  <a:schemeClr val="tx1"/>
                </a:solidFill>
                <a:effectLst/>
                <a:latin typeface="Arial" panose="020B0604020202020204" pitchFamily="34" charset="0"/>
                <a:cs typeface="Arial" panose="020B0604020202020204" pitchFamily="34" charset="0"/>
              </a:rPr>
              <a:t>cuentas</a:t>
            </a:r>
            <a:r>
              <a:rPr lang="en-US" cap="none" dirty="0">
                <a:solidFill>
                  <a:schemeClr val="tx1"/>
                </a:solidFill>
                <a:effectLst/>
                <a:latin typeface="Arial" panose="020B0604020202020204" pitchFamily="34" charset="0"/>
                <a:cs typeface="Arial" panose="020B0604020202020204" pitchFamily="34" charset="0"/>
              </a:rPr>
              <a:t> con base </a:t>
            </a:r>
            <a:r>
              <a:rPr lang="en-US" cap="none" dirty="0" err="1">
                <a:solidFill>
                  <a:schemeClr val="tx1"/>
                </a:solidFill>
                <a:effectLst/>
                <a:latin typeface="Arial" panose="020B0604020202020204" pitchFamily="34" charset="0"/>
                <a:cs typeface="Arial" panose="020B0604020202020204" pitchFamily="34" charset="0"/>
              </a:rPr>
              <a:t>en</a:t>
            </a:r>
            <a:r>
              <a:rPr lang="en-US" cap="none" dirty="0">
                <a:solidFill>
                  <a:schemeClr val="tx1"/>
                </a:solidFill>
                <a:effectLst/>
                <a:latin typeface="Arial" panose="020B0604020202020204" pitchFamily="34" charset="0"/>
                <a:cs typeface="Arial" panose="020B0604020202020204" pitchFamily="34" charset="0"/>
              </a:rPr>
              <a:t> </a:t>
            </a:r>
            <a:r>
              <a:rPr lang="en-US" cap="none" dirty="0" err="1">
                <a:solidFill>
                  <a:schemeClr val="tx1"/>
                </a:solidFill>
                <a:effectLst/>
                <a:latin typeface="Arial" panose="020B0604020202020204" pitchFamily="34" charset="0"/>
                <a:cs typeface="Arial" panose="020B0604020202020204" pitchFamily="34" charset="0"/>
              </a:rPr>
              <a:t>el</a:t>
            </a:r>
            <a:r>
              <a:rPr lang="en-US" cap="none" dirty="0">
                <a:solidFill>
                  <a:schemeClr val="tx1"/>
                </a:solidFill>
                <a:effectLst/>
                <a:latin typeface="Arial" panose="020B0604020202020204" pitchFamily="34" charset="0"/>
                <a:cs typeface="Arial" panose="020B0604020202020204" pitchFamily="34" charset="0"/>
              </a:rPr>
              <a:t> </a:t>
            </a:r>
            <a:r>
              <a:rPr lang="en-US" cap="none" dirty="0" err="1">
                <a:solidFill>
                  <a:schemeClr val="tx1"/>
                </a:solidFill>
                <a:effectLst/>
                <a:latin typeface="Arial" panose="020B0604020202020204" pitchFamily="34" charset="0"/>
                <a:cs typeface="Arial" panose="020B0604020202020204" pitchFamily="34" charset="0"/>
              </a:rPr>
              <a:t>acceso</a:t>
            </a:r>
            <a:r>
              <a:rPr lang="en-US" cap="none" dirty="0">
                <a:solidFill>
                  <a:schemeClr val="tx1"/>
                </a:solidFill>
                <a:effectLst/>
                <a:latin typeface="Arial" panose="020B0604020202020204" pitchFamily="34" charset="0"/>
                <a:cs typeface="Arial" panose="020B0604020202020204" pitchFamily="34" charset="0"/>
              </a:rPr>
              <a:t> a la </a:t>
            </a:r>
            <a:r>
              <a:rPr lang="en-US" cap="none" dirty="0" err="1">
                <a:solidFill>
                  <a:schemeClr val="tx1"/>
                </a:solidFill>
                <a:effectLst/>
                <a:latin typeface="Arial" panose="020B0604020202020204" pitchFamily="34" charset="0"/>
                <a:cs typeface="Arial" panose="020B0604020202020204" pitchFamily="34" charset="0"/>
              </a:rPr>
              <a:t>información</a:t>
            </a:r>
            <a:r>
              <a:rPr lang="en-US" cap="none" dirty="0">
                <a:solidFill>
                  <a:schemeClr val="tx1"/>
                </a:solidFill>
                <a:effectLst/>
                <a:latin typeface="Arial" panose="020B0604020202020204" pitchFamily="34" charset="0"/>
                <a:cs typeface="Arial" panose="020B0604020202020204" pitchFamily="34" charset="0"/>
              </a:rPr>
              <a:t>, </a:t>
            </a:r>
            <a:r>
              <a:rPr lang="en-US" cap="none" dirty="0" err="1">
                <a:solidFill>
                  <a:schemeClr val="tx1"/>
                </a:solidFill>
                <a:effectLst/>
                <a:latin typeface="Arial" panose="020B0604020202020204" pitchFamily="34" charset="0"/>
                <a:cs typeface="Arial" panose="020B0604020202020204" pitchFamily="34" charset="0"/>
              </a:rPr>
              <a:t>necesaria</a:t>
            </a:r>
            <a:r>
              <a:rPr lang="en-US" cap="none" dirty="0">
                <a:solidFill>
                  <a:schemeClr val="tx1"/>
                </a:solidFill>
                <a:effectLst/>
                <a:latin typeface="Arial" panose="020B0604020202020204" pitchFamily="34" charset="0"/>
                <a:cs typeface="Arial" panose="020B0604020202020204" pitchFamily="34" charset="0"/>
              </a:rPr>
              <a:t> </a:t>
            </a:r>
            <a:r>
              <a:rPr lang="en-US" cap="none" dirty="0" err="1">
                <a:solidFill>
                  <a:schemeClr val="tx1"/>
                </a:solidFill>
                <a:effectLst/>
                <a:latin typeface="Arial" panose="020B0604020202020204" pitchFamily="34" charset="0"/>
                <a:cs typeface="Arial" panose="020B0604020202020204" pitchFamily="34" charset="0"/>
              </a:rPr>
              <a:t>como</a:t>
            </a:r>
            <a:r>
              <a:rPr lang="en-US" cap="none" dirty="0">
                <a:solidFill>
                  <a:schemeClr val="tx1"/>
                </a:solidFill>
                <a:effectLst/>
                <a:latin typeface="Arial" panose="020B0604020202020204" pitchFamily="34" charset="0"/>
                <a:cs typeface="Arial" panose="020B0604020202020204" pitchFamily="34" charset="0"/>
              </a:rPr>
              <a:t> </a:t>
            </a:r>
            <a:r>
              <a:rPr lang="en-US" cap="none" dirty="0" err="1">
                <a:solidFill>
                  <a:schemeClr val="tx1"/>
                </a:solidFill>
                <a:effectLst/>
                <a:latin typeface="Arial" panose="020B0604020202020204" pitchFamily="34" charset="0"/>
                <a:cs typeface="Arial" panose="020B0604020202020204" pitchFamily="34" charset="0"/>
              </a:rPr>
              <a:t>alternativa</a:t>
            </a:r>
            <a:r>
              <a:rPr lang="en-US" cap="none" dirty="0">
                <a:solidFill>
                  <a:schemeClr val="tx1"/>
                </a:solidFill>
                <a:effectLst/>
                <a:latin typeface="Arial" panose="020B0604020202020204" pitchFamily="34" charset="0"/>
                <a:cs typeface="Arial" panose="020B0604020202020204" pitchFamily="34" charset="0"/>
              </a:rPr>
              <a:t> de </a:t>
            </a:r>
            <a:r>
              <a:rPr lang="en-US" cap="none" dirty="0" err="1">
                <a:solidFill>
                  <a:schemeClr val="tx1"/>
                </a:solidFill>
                <a:effectLst/>
                <a:latin typeface="Arial" panose="020B0604020202020204" pitchFamily="34" charset="0"/>
                <a:cs typeface="Arial" panose="020B0604020202020204" pitchFamily="34" charset="0"/>
              </a:rPr>
              <a:t>empoderamiento</a:t>
            </a:r>
            <a:r>
              <a:rPr lang="en-US" cap="none" dirty="0">
                <a:solidFill>
                  <a:schemeClr val="tx1"/>
                </a:solidFill>
                <a:effectLst/>
                <a:latin typeface="Arial" panose="020B0604020202020204" pitchFamily="34" charset="0"/>
                <a:cs typeface="Arial" panose="020B0604020202020204" pitchFamily="34" charset="0"/>
              </a:rPr>
              <a:t> de </a:t>
            </a:r>
            <a:r>
              <a:rPr lang="en-US" cap="none" dirty="0" err="1">
                <a:solidFill>
                  <a:schemeClr val="tx1"/>
                </a:solidFill>
                <a:effectLst/>
                <a:latin typeface="Arial" panose="020B0604020202020204" pitchFamily="34" charset="0"/>
                <a:cs typeface="Arial" panose="020B0604020202020204" pitchFamily="34" charset="0"/>
              </a:rPr>
              <a:t>los</a:t>
            </a:r>
            <a:r>
              <a:rPr lang="en-US" cap="none" dirty="0">
                <a:solidFill>
                  <a:schemeClr val="tx1"/>
                </a:solidFill>
                <a:effectLst/>
                <a:latin typeface="Arial" panose="020B0604020202020204" pitchFamily="34" charset="0"/>
                <a:cs typeface="Arial" panose="020B0604020202020204" pitchFamily="34" charset="0"/>
              </a:rPr>
              <a:t> </a:t>
            </a:r>
            <a:r>
              <a:rPr lang="en-US" cap="none" dirty="0" err="1">
                <a:solidFill>
                  <a:schemeClr val="tx1"/>
                </a:solidFill>
                <a:effectLst/>
                <a:latin typeface="Arial" panose="020B0604020202020204" pitchFamily="34" charset="0"/>
                <a:cs typeface="Arial" panose="020B0604020202020204" pitchFamily="34" charset="0"/>
              </a:rPr>
              <a:t>beneficiarios</a:t>
            </a:r>
            <a:r>
              <a:rPr lang="en-US" cap="none" dirty="0">
                <a:solidFill>
                  <a:schemeClr val="tx1"/>
                </a:solidFill>
                <a:effectLst/>
                <a:latin typeface="Arial" panose="020B0604020202020204" pitchFamily="34" charset="0"/>
                <a:cs typeface="Arial" panose="020B0604020202020204" pitchFamily="34" charset="0"/>
              </a:rPr>
              <a:t> e </a:t>
            </a:r>
            <a:r>
              <a:rPr lang="en-US" cap="none" dirty="0" err="1">
                <a:solidFill>
                  <a:schemeClr val="tx1"/>
                </a:solidFill>
                <a:effectLst/>
                <a:latin typeface="Arial" panose="020B0604020202020204" pitchFamily="34" charset="0"/>
                <a:cs typeface="Arial" panose="020B0604020202020204" pitchFamily="34" charset="0"/>
              </a:rPr>
              <a:t>imprescindible</a:t>
            </a:r>
            <a:r>
              <a:rPr lang="en-US" cap="none" dirty="0">
                <a:solidFill>
                  <a:schemeClr val="tx1"/>
                </a:solidFill>
                <a:effectLst/>
                <a:latin typeface="Arial" panose="020B0604020202020204" pitchFamily="34" charset="0"/>
                <a:cs typeface="Arial" panose="020B0604020202020204" pitchFamily="34" charset="0"/>
              </a:rPr>
              <a:t> para la </a:t>
            </a:r>
            <a:r>
              <a:rPr lang="en-US" cap="none" dirty="0" err="1">
                <a:solidFill>
                  <a:schemeClr val="tx1"/>
                </a:solidFill>
                <a:effectLst/>
                <a:latin typeface="Arial" panose="020B0604020202020204" pitchFamily="34" charset="0"/>
                <a:cs typeface="Arial" panose="020B0604020202020204" pitchFamily="34" charset="0"/>
              </a:rPr>
              <a:t>construcción</a:t>
            </a:r>
            <a:r>
              <a:rPr lang="en-US" cap="none" dirty="0">
                <a:solidFill>
                  <a:schemeClr val="tx1"/>
                </a:solidFill>
                <a:effectLst/>
                <a:latin typeface="Arial" panose="020B0604020202020204" pitchFamily="34" charset="0"/>
                <a:cs typeface="Arial" panose="020B0604020202020204" pitchFamily="34" charset="0"/>
              </a:rPr>
              <a:t> de </a:t>
            </a:r>
            <a:r>
              <a:rPr lang="en-US" cap="none" dirty="0" err="1">
                <a:solidFill>
                  <a:schemeClr val="tx1"/>
                </a:solidFill>
                <a:effectLst/>
                <a:latin typeface="Arial" panose="020B0604020202020204" pitchFamily="34" charset="0"/>
                <a:cs typeface="Arial" panose="020B0604020202020204" pitchFamily="34" charset="0"/>
              </a:rPr>
              <a:t>una</a:t>
            </a:r>
            <a:r>
              <a:rPr lang="en-US" cap="none" dirty="0">
                <a:solidFill>
                  <a:schemeClr val="tx1"/>
                </a:solidFill>
                <a:effectLst/>
                <a:latin typeface="Arial" panose="020B0604020202020204" pitchFamily="34" charset="0"/>
                <a:cs typeface="Arial" panose="020B0604020202020204" pitchFamily="34" charset="0"/>
              </a:rPr>
              <a:t> </a:t>
            </a:r>
            <a:r>
              <a:rPr lang="en-US" cap="none" dirty="0" err="1">
                <a:solidFill>
                  <a:schemeClr val="tx1"/>
                </a:solidFill>
                <a:effectLst/>
                <a:latin typeface="Arial" panose="020B0604020202020204" pitchFamily="34" charset="0"/>
                <a:cs typeface="Arial" panose="020B0604020202020204" pitchFamily="34" charset="0"/>
              </a:rPr>
              <a:t>ciudadanía</a:t>
            </a:r>
            <a:r>
              <a:rPr lang="en-US" cap="none" dirty="0">
                <a:solidFill>
                  <a:schemeClr val="tx1"/>
                </a:solidFill>
                <a:effectLst/>
                <a:latin typeface="Arial" panose="020B0604020202020204" pitchFamily="34" charset="0"/>
                <a:cs typeface="Arial" panose="020B0604020202020204" pitchFamily="34" charset="0"/>
              </a:rPr>
              <a:t> </a:t>
            </a:r>
            <a:r>
              <a:rPr lang="en-US" cap="none" dirty="0" err="1">
                <a:solidFill>
                  <a:schemeClr val="tx1"/>
                </a:solidFill>
                <a:effectLst/>
                <a:latin typeface="Arial" panose="020B0604020202020204" pitchFamily="34" charset="0"/>
                <a:cs typeface="Arial" panose="020B0604020202020204" pitchFamily="34" charset="0"/>
              </a:rPr>
              <a:t>activa</a:t>
            </a:r>
            <a:r>
              <a:rPr lang="en-US" cap="none" dirty="0">
                <a:solidFill>
                  <a:schemeClr val="tx1"/>
                </a:solidFill>
                <a:effectLst/>
                <a:latin typeface="Arial" panose="020B0604020202020204" pitchFamily="34" charset="0"/>
                <a:cs typeface="Arial" panose="020B0604020202020204" pitchFamily="34" charset="0"/>
              </a:rPr>
              <a:t> y vigilante del </a:t>
            </a:r>
            <a:r>
              <a:rPr lang="en-US" cap="none" dirty="0" err="1">
                <a:solidFill>
                  <a:schemeClr val="tx1"/>
                </a:solidFill>
                <a:effectLst/>
                <a:latin typeface="Arial" panose="020B0604020202020204" pitchFamily="34" charset="0"/>
                <a:cs typeface="Arial" panose="020B0604020202020204" pitchFamily="34" charset="0"/>
              </a:rPr>
              <a:t>adecuado</a:t>
            </a:r>
            <a:r>
              <a:rPr lang="en-US" cap="none" dirty="0">
                <a:solidFill>
                  <a:schemeClr val="tx1"/>
                </a:solidFill>
                <a:effectLst/>
                <a:latin typeface="Arial" panose="020B0604020202020204" pitchFamily="34" charset="0"/>
                <a:cs typeface="Arial" panose="020B0604020202020204" pitchFamily="34" charset="0"/>
              </a:rPr>
              <a:t> </a:t>
            </a:r>
            <a:r>
              <a:rPr lang="en-US" cap="none" dirty="0" err="1">
                <a:solidFill>
                  <a:schemeClr val="tx1"/>
                </a:solidFill>
                <a:effectLst/>
                <a:latin typeface="Arial" panose="020B0604020202020204" pitchFamily="34" charset="0"/>
                <a:cs typeface="Arial" panose="020B0604020202020204" pitchFamily="34" charset="0"/>
              </a:rPr>
              <a:t>uso</a:t>
            </a:r>
            <a:r>
              <a:rPr lang="en-US" cap="none" dirty="0">
                <a:solidFill>
                  <a:schemeClr val="tx1"/>
                </a:solidFill>
                <a:effectLst/>
                <a:latin typeface="Arial" panose="020B0604020202020204" pitchFamily="34" charset="0"/>
                <a:cs typeface="Arial" panose="020B0604020202020204" pitchFamily="34" charset="0"/>
              </a:rPr>
              <a:t> de </a:t>
            </a:r>
            <a:r>
              <a:rPr lang="en-US" cap="none" dirty="0" err="1">
                <a:solidFill>
                  <a:schemeClr val="tx1"/>
                </a:solidFill>
                <a:effectLst/>
                <a:latin typeface="Arial" panose="020B0604020202020204" pitchFamily="34" charset="0"/>
                <a:cs typeface="Arial" panose="020B0604020202020204" pitchFamily="34" charset="0"/>
              </a:rPr>
              <a:t>los</a:t>
            </a:r>
            <a:r>
              <a:rPr lang="en-US" cap="none" dirty="0">
                <a:solidFill>
                  <a:schemeClr val="tx1"/>
                </a:solidFill>
                <a:effectLst/>
                <a:latin typeface="Arial" panose="020B0604020202020204" pitchFamily="34" charset="0"/>
                <a:cs typeface="Arial" panose="020B0604020202020204" pitchFamily="34" charset="0"/>
              </a:rPr>
              <a:t> </a:t>
            </a:r>
            <a:r>
              <a:rPr lang="en-US" cap="none" dirty="0" err="1">
                <a:solidFill>
                  <a:schemeClr val="tx1"/>
                </a:solidFill>
                <a:effectLst/>
                <a:latin typeface="Arial" panose="020B0604020202020204" pitchFamily="34" charset="0"/>
                <a:cs typeface="Arial" panose="020B0604020202020204" pitchFamily="34" charset="0"/>
              </a:rPr>
              <a:t>recursos</a:t>
            </a:r>
            <a:r>
              <a:rPr lang="en-US" cap="none" dirty="0">
                <a:solidFill>
                  <a:schemeClr val="tx1"/>
                </a:solidFill>
                <a:effectLst/>
                <a:latin typeface="Arial" panose="020B0604020202020204" pitchFamily="34" charset="0"/>
                <a:cs typeface="Arial" panose="020B0604020202020204" pitchFamily="34" charset="0"/>
              </a:rPr>
              <a:t> </a:t>
            </a:r>
            <a:r>
              <a:rPr lang="en-US" cap="none" dirty="0" err="1">
                <a:solidFill>
                  <a:schemeClr val="tx1"/>
                </a:solidFill>
                <a:effectLst/>
                <a:latin typeface="Arial" panose="020B0604020202020204" pitchFamily="34" charset="0"/>
                <a:cs typeface="Arial" panose="020B0604020202020204" pitchFamily="34" charset="0"/>
              </a:rPr>
              <a:t>públicos</a:t>
            </a:r>
            <a:r>
              <a:rPr lang="en-US" cap="none" dirty="0">
                <a:solidFill>
                  <a:schemeClr val="tx1"/>
                </a:solidFill>
                <a:effectLst/>
                <a:latin typeface="Arial" panose="020B0604020202020204" pitchFamily="34" charset="0"/>
                <a:cs typeface="Arial" panose="020B0604020202020204" pitchFamily="34" charset="0"/>
              </a:rPr>
              <a:t>.</a:t>
            </a:r>
            <a:endParaRPr lang="en-US" cap="none" dirty="0">
              <a:solidFill>
                <a:schemeClr val="tx1"/>
              </a:solidFill>
              <a:latin typeface="Arial" panose="020B0604020202020204" pitchFamily="34" charset="0"/>
              <a:cs typeface="Arial" panose="020B0604020202020204" pitchFamily="34" charset="0"/>
            </a:endParaRPr>
          </a:p>
          <a:p>
            <a:pPr>
              <a:lnSpc>
                <a:spcPct val="90000"/>
              </a:lnSpc>
            </a:pPr>
            <a:endParaRPr lang="en-US" sz="1300" dirty="0">
              <a:solidFill>
                <a:schemeClr val="tx1"/>
              </a:solidFill>
            </a:endParaRPr>
          </a:p>
          <a:p>
            <a:pPr>
              <a:lnSpc>
                <a:spcPct val="90000"/>
              </a:lnSpc>
            </a:pPr>
            <a:endParaRPr lang="en-US" sz="1300" dirty="0">
              <a:solidFill>
                <a:schemeClr val="tx1"/>
              </a:solidFill>
            </a:endParaRPr>
          </a:p>
        </p:txBody>
      </p:sp>
      <p:sp>
        <p:nvSpPr>
          <p:cNvPr id="18" name="Rectangle 17">
            <a:extLst>
              <a:ext uri="{FF2B5EF4-FFF2-40B4-BE49-F238E27FC236}">
                <a16:creationId xmlns="" xmlns:a16="http://schemas.microsoft.com/office/drawing/2014/main" id="{029C0D00-401D-42B7-94D8-008C7DAA8E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2" name="Imagen 1">
            <a:extLst>
              <a:ext uri="{FF2B5EF4-FFF2-40B4-BE49-F238E27FC236}">
                <a16:creationId xmlns="" xmlns:a16="http://schemas.microsoft.com/office/drawing/2014/main" id="{906A95FC-E264-007E-A68C-731FDAF7D210}"/>
              </a:ext>
            </a:extLst>
          </p:cNvPr>
          <p:cNvPicPr>
            <a:picLocks noChangeAspect="1"/>
          </p:cNvPicPr>
          <p:nvPr/>
        </p:nvPicPr>
        <p:blipFill>
          <a:blip r:embed="rId3"/>
          <a:stretch>
            <a:fillRect/>
          </a:stretch>
        </p:blipFill>
        <p:spPr>
          <a:xfrm>
            <a:off x="2444620" y="3844212"/>
            <a:ext cx="6279502" cy="2028191"/>
          </a:xfrm>
          <a:prstGeom prst="rect">
            <a:avLst/>
          </a:prstGeom>
        </p:spPr>
      </p:pic>
    </p:spTree>
    <p:extLst>
      <p:ext uri="{BB962C8B-B14F-4D97-AF65-F5344CB8AC3E}">
        <p14:creationId xmlns:p14="http://schemas.microsoft.com/office/powerpoint/2010/main" val="193538239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E676FE67-275D-EE85-65A5-0B0C0888B79D}"/>
              </a:ext>
            </a:extLst>
          </p:cNvPr>
          <p:cNvSpPr>
            <a:spLocks noGrp="1"/>
          </p:cNvSpPr>
          <p:nvPr>
            <p:ph type="title"/>
          </p:nvPr>
        </p:nvSpPr>
        <p:spPr>
          <a:xfrm>
            <a:off x="831850" y="413599"/>
            <a:ext cx="10515600" cy="1521734"/>
          </a:xfrm>
        </p:spPr>
        <p:txBody>
          <a:bodyPr>
            <a:normAutofit/>
          </a:bodyPr>
          <a:lstStyle/>
          <a:p>
            <a:pPr algn="l" fontAlgn="base"/>
            <a:r>
              <a:rPr lang="es-ES" sz="1800" i="0" dirty="0">
                <a:solidFill>
                  <a:srgbClr val="111111"/>
                </a:solidFill>
                <a:effectLst/>
                <a:latin typeface="-apple-system"/>
              </a:rPr>
              <a:t/>
            </a:r>
            <a:br>
              <a:rPr lang="es-ES" sz="1800" i="0" dirty="0">
                <a:solidFill>
                  <a:srgbClr val="111111"/>
                </a:solidFill>
                <a:effectLst/>
                <a:latin typeface="-apple-system"/>
              </a:rPr>
            </a:br>
            <a:endParaRPr lang="es-MX" sz="1800" dirty="0"/>
          </a:p>
        </p:txBody>
      </p:sp>
      <p:sp>
        <p:nvSpPr>
          <p:cNvPr id="3" name="Marcador de texto 2">
            <a:extLst>
              <a:ext uri="{FF2B5EF4-FFF2-40B4-BE49-F238E27FC236}">
                <a16:creationId xmlns="" xmlns:a16="http://schemas.microsoft.com/office/drawing/2014/main" id="{1E7CBF04-2854-0F68-3BC6-2581D4C6DC1C}"/>
              </a:ext>
            </a:extLst>
          </p:cNvPr>
          <p:cNvSpPr>
            <a:spLocks noGrp="1"/>
          </p:cNvSpPr>
          <p:nvPr>
            <p:ph type="body" idx="1"/>
          </p:nvPr>
        </p:nvSpPr>
        <p:spPr>
          <a:xfrm>
            <a:off x="831850" y="630316"/>
            <a:ext cx="10515600" cy="2432480"/>
          </a:xfrm>
        </p:spPr>
        <p:txBody>
          <a:bodyPr/>
          <a:lstStyle/>
          <a:p>
            <a:r>
              <a:rPr lang="es-ES" sz="2400" i="0" cap="none" dirty="0">
                <a:solidFill>
                  <a:schemeClr val="bg1"/>
                </a:solidFill>
                <a:effectLst/>
                <a:latin typeface="Arial" panose="020B0604020202020204" pitchFamily="34" charset="0"/>
                <a:cs typeface="Arial" panose="020B0604020202020204" pitchFamily="34" charset="0"/>
              </a:rPr>
              <a:t>5.- Comité de participación ciudadana.</a:t>
            </a:r>
            <a:r>
              <a:rPr lang="es-ES" sz="2400" i="0" cap="none" dirty="0">
                <a:solidFill>
                  <a:srgbClr val="111111"/>
                </a:solidFill>
                <a:effectLst/>
                <a:latin typeface="Arial" panose="020B0604020202020204" pitchFamily="34" charset="0"/>
                <a:cs typeface="Arial" panose="020B0604020202020204" pitchFamily="34" charset="0"/>
              </a:rPr>
              <a:t/>
            </a:r>
            <a:br>
              <a:rPr lang="es-ES" sz="2400" i="0" cap="none" dirty="0">
                <a:solidFill>
                  <a:srgbClr val="111111"/>
                </a:solidFill>
                <a:effectLst/>
                <a:latin typeface="Arial" panose="020B0604020202020204" pitchFamily="34" charset="0"/>
                <a:cs typeface="Arial" panose="020B0604020202020204" pitchFamily="34" charset="0"/>
              </a:rPr>
            </a:br>
            <a:endParaRPr lang="es-ES" cap="none" dirty="0">
              <a:latin typeface="Arial" panose="020B0604020202020204" pitchFamily="34" charset="0"/>
              <a:cs typeface="Arial" panose="020B0604020202020204" pitchFamily="34" charset="0"/>
            </a:endParaRPr>
          </a:p>
          <a:p>
            <a:r>
              <a:rPr lang="es-ES" cap="none" dirty="0">
                <a:latin typeface="Arial" panose="020B0604020202020204" pitchFamily="34" charset="0"/>
                <a:cs typeface="Arial" panose="020B0604020202020204" pitchFamily="34" charset="0"/>
              </a:rPr>
              <a:t>Colabora para que los objetivos del comité coordinador del SNA puedan cumplirse.</a:t>
            </a:r>
          </a:p>
          <a:p>
            <a:r>
              <a:rPr lang="es-ES" cap="none" dirty="0">
                <a:latin typeface="Arial" panose="020B0604020202020204" pitchFamily="34" charset="0"/>
                <a:cs typeface="Arial" panose="020B0604020202020204" pitchFamily="34" charset="0"/>
              </a:rPr>
              <a:t>También, es un vínculo con organizaciones sociales y académicas que tiene relación con el sistema nacional anticorrupción.</a:t>
            </a:r>
            <a:endParaRPr lang="es-MX" cap="none"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 xmlns:a16="http://schemas.microsoft.com/office/drawing/2014/main" id="{E7FB2C2A-E326-9E23-42B2-D5D13FF79EFA}"/>
              </a:ext>
            </a:extLst>
          </p:cNvPr>
          <p:cNvPicPr>
            <a:picLocks noChangeAspect="1"/>
          </p:cNvPicPr>
          <p:nvPr/>
        </p:nvPicPr>
        <p:blipFill>
          <a:blip r:embed="rId2"/>
          <a:stretch>
            <a:fillRect/>
          </a:stretch>
        </p:blipFill>
        <p:spPr>
          <a:xfrm>
            <a:off x="1959429" y="3429000"/>
            <a:ext cx="9388021" cy="2535548"/>
          </a:xfrm>
          <a:prstGeom prst="rect">
            <a:avLst/>
          </a:prstGeom>
        </p:spPr>
      </p:pic>
    </p:spTree>
    <p:extLst>
      <p:ext uri="{BB962C8B-B14F-4D97-AF65-F5344CB8AC3E}">
        <p14:creationId xmlns:p14="http://schemas.microsoft.com/office/powerpoint/2010/main" val="23272838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 xmlns:a16="http://schemas.microsoft.com/office/drawing/2014/main" id="{83A298F1-B186-06A1-08B3-47A5F58CE35D}"/>
              </a:ext>
            </a:extLst>
          </p:cNvPr>
          <p:cNvSpPr txBox="1"/>
          <p:nvPr/>
        </p:nvSpPr>
        <p:spPr>
          <a:xfrm>
            <a:off x="736846" y="902653"/>
            <a:ext cx="11159231" cy="2031325"/>
          </a:xfrm>
          <a:prstGeom prst="rect">
            <a:avLst/>
          </a:prstGeom>
          <a:noFill/>
        </p:spPr>
        <p:txBody>
          <a:bodyPr wrap="square">
            <a:spAutoFit/>
          </a:bodyPr>
          <a:lstStyle/>
          <a:p>
            <a:pPr algn="just"/>
            <a:r>
              <a:rPr lang="es-ES" b="0" i="0" dirty="0">
                <a:solidFill>
                  <a:srgbClr val="111111"/>
                </a:solidFill>
                <a:effectLst/>
                <a:latin typeface="Arial" panose="020B0604020202020204" pitchFamily="34" charset="0"/>
                <a:cs typeface="Arial" panose="020B0604020202020204" pitchFamily="34" charset="0"/>
              </a:rPr>
              <a:t>La </a:t>
            </a:r>
            <a:r>
              <a:rPr lang="es-ES" b="1" i="0" dirty="0">
                <a:solidFill>
                  <a:srgbClr val="111111"/>
                </a:solidFill>
                <a:effectLst/>
                <a:latin typeface="Arial" panose="020B0604020202020204" pitchFamily="34" charset="0"/>
                <a:cs typeface="Arial" panose="020B0604020202020204" pitchFamily="34" charset="0"/>
              </a:rPr>
              <a:t>gobernanza</a:t>
            </a:r>
            <a:r>
              <a:rPr lang="es-ES" b="0" i="0" dirty="0">
                <a:solidFill>
                  <a:srgbClr val="111111"/>
                </a:solidFill>
                <a:effectLst/>
                <a:latin typeface="Arial" panose="020B0604020202020204" pitchFamily="34" charset="0"/>
                <a:cs typeface="Arial" panose="020B0604020202020204" pitchFamily="34" charset="0"/>
              </a:rPr>
              <a:t> se refiere a todos los procesos de gobierno, instituciones, procedimientos y prácticas mediante los cuales se toman decisiones y se regulan los asuntos que afectan a la sociedad en su conjunto. </a:t>
            </a:r>
          </a:p>
          <a:p>
            <a:pPr algn="just"/>
            <a:endParaRPr lang="es-ES" dirty="0">
              <a:solidFill>
                <a:srgbClr val="111111"/>
              </a:solidFill>
              <a:latin typeface="Arial" panose="020B0604020202020204" pitchFamily="34" charset="0"/>
              <a:cs typeface="Arial" panose="020B0604020202020204" pitchFamily="34" charset="0"/>
            </a:endParaRPr>
          </a:p>
          <a:p>
            <a:pPr algn="just"/>
            <a:r>
              <a:rPr lang="es-ES" b="0" i="0" dirty="0">
                <a:solidFill>
                  <a:srgbClr val="111111"/>
                </a:solidFill>
                <a:effectLst/>
                <a:latin typeface="Arial" panose="020B0604020202020204" pitchFamily="34" charset="0"/>
                <a:cs typeface="Arial" panose="020B0604020202020204" pitchFamily="34" charset="0"/>
              </a:rPr>
              <a:t>La </a:t>
            </a:r>
            <a:r>
              <a:rPr lang="es-ES" b="1" i="0" dirty="0">
                <a:solidFill>
                  <a:srgbClr val="111111"/>
                </a:solidFill>
                <a:effectLst/>
                <a:latin typeface="Arial" panose="020B0604020202020204" pitchFamily="34" charset="0"/>
                <a:cs typeface="Arial" panose="020B0604020202020204" pitchFamily="34" charset="0"/>
              </a:rPr>
              <a:t>buena gobernanza</a:t>
            </a:r>
            <a:r>
              <a:rPr lang="es-ES" b="0" i="0" dirty="0">
                <a:solidFill>
                  <a:srgbClr val="111111"/>
                </a:solidFill>
                <a:effectLst/>
                <a:latin typeface="Arial" panose="020B0604020202020204" pitchFamily="34" charset="0"/>
                <a:cs typeface="Arial" panose="020B0604020202020204" pitchFamily="34" charset="0"/>
              </a:rPr>
              <a:t> agrega una dimensión normativa o de evaluación al proceso de gobernar. Desde la perspectiva de los </a:t>
            </a:r>
            <a:r>
              <a:rPr lang="es-ES" b="1" i="0" dirty="0">
                <a:solidFill>
                  <a:schemeClr val="bg1"/>
                </a:solidFill>
                <a:effectLst/>
                <a:latin typeface="Arial" panose="020B0604020202020204" pitchFamily="34" charset="0"/>
                <a:cs typeface="Arial" panose="020B0604020202020204" pitchFamily="34" charset="0"/>
              </a:rPr>
              <a:t>derechos humanos</a:t>
            </a:r>
            <a:r>
              <a:rPr lang="es-ES" b="0" i="0" dirty="0">
                <a:solidFill>
                  <a:srgbClr val="111111"/>
                </a:solidFill>
                <a:effectLst/>
                <a:latin typeface="Arial" panose="020B0604020202020204" pitchFamily="34" charset="0"/>
                <a:cs typeface="Arial" panose="020B0604020202020204" pitchFamily="34" charset="0"/>
              </a:rPr>
              <a:t>, la gobernanza se refiere al proceso mediante el cual las instituciones públicas dirigen los asuntos públicos, gestionan los recursos comunes y garantizan la realización de los derechos humanos.</a:t>
            </a:r>
          </a:p>
        </p:txBody>
      </p:sp>
      <p:pic>
        <p:nvPicPr>
          <p:cNvPr id="6" name="Imagen 5">
            <a:extLst>
              <a:ext uri="{FF2B5EF4-FFF2-40B4-BE49-F238E27FC236}">
                <a16:creationId xmlns="" xmlns:a16="http://schemas.microsoft.com/office/drawing/2014/main" id="{C687E2F0-9EC7-19A2-5E58-2D914E5683C5}"/>
              </a:ext>
            </a:extLst>
          </p:cNvPr>
          <p:cNvPicPr>
            <a:picLocks noChangeAspect="1"/>
          </p:cNvPicPr>
          <p:nvPr/>
        </p:nvPicPr>
        <p:blipFill>
          <a:blip r:embed="rId2"/>
          <a:stretch>
            <a:fillRect/>
          </a:stretch>
        </p:blipFill>
        <p:spPr>
          <a:xfrm>
            <a:off x="923278" y="3151573"/>
            <a:ext cx="10644326" cy="3275859"/>
          </a:xfrm>
          <a:prstGeom prst="rect">
            <a:avLst/>
          </a:prstGeom>
        </p:spPr>
      </p:pic>
    </p:spTree>
    <p:extLst>
      <p:ext uri="{BB962C8B-B14F-4D97-AF65-F5344CB8AC3E}">
        <p14:creationId xmlns:p14="http://schemas.microsoft.com/office/powerpoint/2010/main" val="40256234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 xmlns:a16="http://schemas.microsoft.com/office/drawing/2014/main" id="{83A298F1-B186-06A1-08B3-47A5F58CE35D}"/>
              </a:ext>
            </a:extLst>
          </p:cNvPr>
          <p:cNvSpPr txBox="1"/>
          <p:nvPr/>
        </p:nvSpPr>
        <p:spPr>
          <a:xfrm>
            <a:off x="727969" y="796122"/>
            <a:ext cx="11141476" cy="5016758"/>
          </a:xfrm>
          <a:prstGeom prst="rect">
            <a:avLst/>
          </a:prstGeom>
          <a:noFill/>
        </p:spPr>
        <p:txBody>
          <a:bodyPr wrap="square">
            <a:spAutoFit/>
          </a:bodyPr>
          <a:lstStyle/>
          <a:p>
            <a:pPr algn="just"/>
            <a:r>
              <a:rPr lang="es-ES" sz="2000" b="0" i="0" dirty="0">
                <a:solidFill>
                  <a:srgbClr val="111111"/>
                </a:solidFill>
                <a:effectLst/>
                <a:latin typeface="Arial" panose="020B0604020202020204" pitchFamily="34" charset="0"/>
                <a:cs typeface="Arial" panose="020B0604020202020204" pitchFamily="34" charset="0"/>
              </a:rPr>
              <a:t>Los atributos esenciales de la buena gobernanza, según el </a:t>
            </a:r>
            <a:r>
              <a:rPr lang="es-ES" sz="2000" b="1" i="0" dirty="0">
                <a:solidFill>
                  <a:srgbClr val="111111"/>
                </a:solidFill>
                <a:effectLst/>
                <a:latin typeface="Arial" panose="020B0604020202020204" pitchFamily="34" charset="0"/>
                <a:cs typeface="Arial" panose="020B0604020202020204" pitchFamily="34" charset="0"/>
              </a:rPr>
              <a:t>Consejo de Derechos Humanos</a:t>
            </a:r>
            <a:r>
              <a:rPr lang="es-ES" sz="2000" b="0" i="0" dirty="0">
                <a:solidFill>
                  <a:srgbClr val="111111"/>
                </a:solidFill>
                <a:effectLst/>
                <a:latin typeface="Arial" panose="020B0604020202020204" pitchFamily="34" charset="0"/>
                <a:cs typeface="Arial" panose="020B0604020202020204" pitchFamily="34" charset="0"/>
              </a:rPr>
              <a:t>, son:</a:t>
            </a:r>
          </a:p>
          <a:p>
            <a:pPr algn="just"/>
            <a:endParaRPr lang="es-ES" sz="2000" b="0" i="0" dirty="0">
              <a:solidFill>
                <a:srgbClr val="111111"/>
              </a:solidFill>
              <a:effectLst/>
              <a:latin typeface="Arial" panose="020B0604020202020204" pitchFamily="34" charset="0"/>
              <a:cs typeface="Arial" panose="020B0604020202020204" pitchFamily="34" charset="0"/>
            </a:endParaRPr>
          </a:p>
          <a:p>
            <a:pPr algn="just">
              <a:buFont typeface="+mj-lt"/>
              <a:buAutoNum type="arabicPeriod"/>
            </a:pPr>
            <a:r>
              <a:rPr lang="es-ES" sz="2000" b="1" i="0" dirty="0">
                <a:solidFill>
                  <a:schemeClr val="bg1"/>
                </a:solidFill>
                <a:effectLst/>
                <a:latin typeface="Arial" panose="020B0604020202020204" pitchFamily="34" charset="0"/>
                <a:cs typeface="Arial" panose="020B0604020202020204" pitchFamily="34" charset="0"/>
              </a:rPr>
              <a:t>Transparencia</a:t>
            </a:r>
            <a:r>
              <a:rPr lang="es-ES" sz="2000" b="0" i="0" dirty="0">
                <a:solidFill>
                  <a:srgbClr val="111111"/>
                </a:solidFill>
                <a:effectLst/>
                <a:latin typeface="Arial" panose="020B0604020202020204" pitchFamily="34" charset="0"/>
                <a:cs typeface="Arial" panose="020B0604020202020204" pitchFamily="34" charset="0"/>
              </a:rPr>
              <a:t>: Garantizar que los procesos e instituciones sean abiertos y accesibles al público.</a:t>
            </a:r>
          </a:p>
          <a:p>
            <a:pPr algn="just">
              <a:buFont typeface="+mj-lt"/>
              <a:buAutoNum type="arabicPeriod"/>
            </a:pPr>
            <a:r>
              <a:rPr lang="es-ES" sz="2000" b="1" i="0" dirty="0">
                <a:solidFill>
                  <a:schemeClr val="bg1"/>
                </a:solidFill>
                <a:effectLst/>
                <a:latin typeface="Arial" panose="020B0604020202020204" pitchFamily="34" charset="0"/>
                <a:cs typeface="Arial" panose="020B0604020202020204" pitchFamily="34" charset="0"/>
              </a:rPr>
              <a:t>Responsabilidad</a:t>
            </a:r>
            <a:r>
              <a:rPr lang="es-ES" sz="2000" b="0" i="0" dirty="0">
                <a:solidFill>
                  <a:srgbClr val="111111"/>
                </a:solidFill>
                <a:effectLst/>
                <a:latin typeface="Arial" panose="020B0604020202020204" pitchFamily="34" charset="0"/>
                <a:cs typeface="Arial" panose="020B0604020202020204" pitchFamily="34" charset="0"/>
              </a:rPr>
              <a:t>: Asegurar que los actores gubernamentales rindan cuentas por sus acciones y decisiones.</a:t>
            </a:r>
          </a:p>
          <a:p>
            <a:pPr algn="just">
              <a:buFont typeface="+mj-lt"/>
              <a:buAutoNum type="arabicPeriod"/>
            </a:pPr>
            <a:r>
              <a:rPr lang="es-ES" sz="2000" b="1" i="0" dirty="0">
                <a:solidFill>
                  <a:schemeClr val="bg1"/>
                </a:solidFill>
                <a:effectLst/>
                <a:latin typeface="Arial" panose="020B0604020202020204" pitchFamily="34" charset="0"/>
                <a:cs typeface="Arial" panose="020B0604020202020204" pitchFamily="34" charset="0"/>
              </a:rPr>
              <a:t>Rendición de cuentas</a:t>
            </a:r>
            <a:r>
              <a:rPr lang="es-ES" sz="2000" b="0" i="0" dirty="0">
                <a:solidFill>
                  <a:srgbClr val="111111"/>
                </a:solidFill>
                <a:effectLst/>
                <a:latin typeface="Arial" panose="020B0604020202020204" pitchFamily="34" charset="0"/>
                <a:cs typeface="Arial" panose="020B0604020202020204" pitchFamily="34" charset="0"/>
              </a:rPr>
              <a:t>: Establecer mecanismos para evaluar y supervisar la gestión gubernamental.</a:t>
            </a:r>
          </a:p>
          <a:p>
            <a:pPr algn="just">
              <a:buFont typeface="+mj-lt"/>
              <a:buAutoNum type="arabicPeriod"/>
            </a:pPr>
            <a:r>
              <a:rPr lang="es-ES" sz="2000" b="1" i="0" dirty="0">
                <a:solidFill>
                  <a:schemeClr val="bg1"/>
                </a:solidFill>
                <a:effectLst/>
                <a:latin typeface="Arial" panose="020B0604020202020204" pitchFamily="34" charset="0"/>
                <a:cs typeface="Arial" panose="020B0604020202020204" pitchFamily="34" charset="0"/>
              </a:rPr>
              <a:t>Participación</a:t>
            </a:r>
            <a:r>
              <a:rPr lang="es-ES" sz="2000" b="0" i="0" dirty="0">
                <a:solidFill>
                  <a:srgbClr val="111111"/>
                </a:solidFill>
                <a:effectLst/>
                <a:latin typeface="Arial" panose="020B0604020202020204" pitchFamily="34" charset="0"/>
                <a:cs typeface="Arial" panose="020B0604020202020204" pitchFamily="34" charset="0"/>
              </a:rPr>
              <a:t>: Involucrar activamente a la sociedad civil y a los ciudadanos en la toma de decisiones y en la formulación de políticas.</a:t>
            </a:r>
          </a:p>
          <a:p>
            <a:pPr algn="just">
              <a:buFont typeface="+mj-lt"/>
              <a:buAutoNum type="arabicPeriod"/>
            </a:pPr>
            <a:endParaRPr lang="es-ES" sz="2000" b="0" i="0" dirty="0">
              <a:solidFill>
                <a:srgbClr val="111111"/>
              </a:solidFill>
              <a:effectLst/>
              <a:latin typeface="Arial" panose="020B0604020202020204" pitchFamily="34" charset="0"/>
              <a:cs typeface="Arial" panose="020B0604020202020204" pitchFamily="34" charset="0"/>
            </a:endParaRPr>
          </a:p>
          <a:p>
            <a:pPr algn="just"/>
            <a:r>
              <a:rPr lang="es-ES" sz="2000" b="0" i="0" dirty="0">
                <a:solidFill>
                  <a:srgbClr val="111111"/>
                </a:solidFill>
                <a:effectLst/>
                <a:latin typeface="Arial" panose="020B0604020202020204" pitchFamily="34" charset="0"/>
                <a:cs typeface="Arial" panose="020B0604020202020204" pitchFamily="34" charset="0"/>
              </a:rPr>
              <a:t>La buena gobernanza y los derechos humanos se refuerzan mutuamente. Los principios de derechos humanos guían la labor de los gobiernos y otros agentes políticos y sociales, y también sirven como criterios para medir su gestión. </a:t>
            </a:r>
            <a:r>
              <a:rPr lang="es-ES" sz="2000" b="0" i="0" dirty="0">
                <a:solidFill>
                  <a:srgbClr val="111111"/>
                </a:solidFill>
                <a:effectLst/>
                <a:latin typeface="Arial" panose="020B0604020202020204" pitchFamily="34" charset="0"/>
                <a:cs typeface="Arial" panose="020B0604020202020204" pitchFamily="34" charset="0"/>
                <a:hlinkClick r:id="rId2"/>
              </a:rPr>
              <a:t>Sin buena gobernanza, no es posible proteger y respetar de manera sostenible los derechos humanos</a:t>
            </a:r>
            <a:endParaRPr lang="es-ES" sz="2000" b="0" i="0" dirty="0">
              <a:solidFill>
                <a:srgbClr val="11111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54882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 xmlns:a16="http://schemas.microsoft.com/office/drawing/2014/main" id="{B6CB08A3-B5E9-9731-9A3D-CD75AC89A683}"/>
              </a:ext>
            </a:extLst>
          </p:cNvPr>
          <p:cNvSpPr>
            <a:spLocks noGrp="1"/>
          </p:cNvSpPr>
          <p:nvPr>
            <p:ph type="body" idx="1"/>
          </p:nvPr>
        </p:nvSpPr>
        <p:spPr>
          <a:xfrm>
            <a:off x="603682" y="861135"/>
            <a:ext cx="11221374" cy="5512602"/>
          </a:xfrm>
        </p:spPr>
        <p:txBody>
          <a:bodyPr>
            <a:normAutofit/>
          </a:bodyPr>
          <a:lstStyle/>
          <a:p>
            <a:pPr algn="ctr"/>
            <a:r>
              <a:rPr lang="es-ES" sz="2800" b="0" i="0" cap="none" dirty="0">
                <a:solidFill>
                  <a:srgbClr val="111111"/>
                </a:solidFill>
                <a:effectLst/>
                <a:latin typeface="Arial" panose="020B0604020202020204" pitchFamily="34" charset="0"/>
                <a:cs typeface="Arial" panose="020B0604020202020204" pitchFamily="34" charset="0"/>
              </a:rPr>
              <a:t>La </a:t>
            </a:r>
            <a:r>
              <a:rPr lang="es-ES" sz="2800" b="1" i="0" cap="none" dirty="0">
                <a:solidFill>
                  <a:srgbClr val="111111"/>
                </a:solidFill>
                <a:effectLst/>
                <a:latin typeface="Arial" panose="020B0604020202020204" pitchFamily="34" charset="0"/>
                <a:cs typeface="Arial" panose="020B0604020202020204" pitchFamily="34" charset="0"/>
              </a:rPr>
              <a:t>fiscalización superior</a:t>
            </a:r>
            <a:r>
              <a:rPr lang="es-ES" sz="2800" b="0" i="0" cap="none" dirty="0">
                <a:solidFill>
                  <a:srgbClr val="111111"/>
                </a:solidFill>
                <a:effectLst/>
                <a:latin typeface="Arial" panose="020B0604020202020204" pitchFamily="34" charset="0"/>
                <a:cs typeface="Arial" panose="020B0604020202020204" pitchFamily="34" charset="0"/>
              </a:rPr>
              <a:t> es un elemento clave de la </a:t>
            </a:r>
            <a:r>
              <a:rPr lang="es-ES" sz="2800" b="1" i="0" cap="none" dirty="0">
                <a:solidFill>
                  <a:srgbClr val="111111"/>
                </a:solidFill>
                <a:effectLst/>
                <a:latin typeface="Arial" panose="020B0604020202020204" pitchFamily="34" charset="0"/>
                <a:cs typeface="Arial" panose="020B0604020202020204" pitchFamily="34" charset="0"/>
              </a:rPr>
              <a:t>rendición de cuentas</a:t>
            </a:r>
            <a:r>
              <a:rPr lang="es-ES" sz="2800" b="0" i="0" cap="none" dirty="0">
                <a:solidFill>
                  <a:srgbClr val="111111"/>
                </a:solidFill>
                <a:effectLst/>
                <a:latin typeface="Arial" panose="020B0604020202020204" pitchFamily="34" charset="0"/>
                <a:cs typeface="Arial" panose="020B0604020202020204" pitchFamily="34" charset="0"/>
              </a:rPr>
              <a:t>. Sin la generación de información oportuna, comparable, accesible y útil, el control externo que debiera servir para seguir la ruta del dinero termina siendo irrelevante. En México, las reformas anticorrupción han creado tres pilares importantes:</a:t>
            </a:r>
          </a:p>
          <a:p>
            <a:pPr algn="l">
              <a:buFont typeface="+mj-lt"/>
              <a:buAutoNum type="arabicPeriod"/>
            </a:pPr>
            <a:r>
              <a:rPr lang="es-ES" sz="2800" b="1" i="0" cap="none" dirty="0">
                <a:solidFill>
                  <a:srgbClr val="111111"/>
                </a:solidFill>
                <a:effectLst/>
                <a:latin typeface="Arial" panose="020B0604020202020204" pitchFamily="34" charset="0"/>
                <a:cs typeface="Arial" panose="020B0604020202020204" pitchFamily="34" charset="0"/>
              </a:rPr>
              <a:t>SNA</a:t>
            </a:r>
            <a:r>
              <a:rPr lang="es-ES" sz="2800" b="0" i="0" cap="none" dirty="0">
                <a:solidFill>
                  <a:srgbClr val="111111"/>
                </a:solidFill>
                <a:effectLst/>
                <a:latin typeface="Arial" panose="020B0604020202020204" pitchFamily="34" charset="0"/>
                <a:cs typeface="Arial" panose="020B0604020202020204" pitchFamily="34" charset="0"/>
              </a:rPr>
              <a:t>: basado en la coordinación y articulación de instituciones responsables de las políticas anticorrupción.</a:t>
            </a:r>
          </a:p>
          <a:p>
            <a:pPr algn="l">
              <a:buFont typeface="+mj-lt"/>
              <a:buAutoNum type="arabicPeriod"/>
            </a:pPr>
            <a:r>
              <a:rPr lang="es-ES" sz="2800" b="1" cap="none" dirty="0">
                <a:solidFill>
                  <a:srgbClr val="111111"/>
                </a:solidFill>
                <a:latin typeface="Arial" panose="020B0604020202020204" pitchFamily="34" charset="0"/>
                <a:cs typeface="Arial" panose="020B0604020202020204" pitchFamily="34" charset="0"/>
              </a:rPr>
              <a:t>CPC</a:t>
            </a:r>
            <a:r>
              <a:rPr lang="es-ES" sz="2800" b="0" i="0" cap="none" dirty="0">
                <a:solidFill>
                  <a:srgbClr val="111111"/>
                </a:solidFill>
                <a:effectLst/>
                <a:latin typeface="Arial" panose="020B0604020202020204" pitchFamily="34" charset="0"/>
                <a:cs typeface="Arial" panose="020B0604020202020204" pitchFamily="34" charset="0"/>
              </a:rPr>
              <a:t>: actúa como puente entre el </a:t>
            </a:r>
            <a:r>
              <a:rPr lang="es-ES" sz="2800" cap="none" dirty="0">
                <a:solidFill>
                  <a:srgbClr val="111111"/>
                </a:solidFill>
                <a:latin typeface="Arial" panose="020B0604020202020204" pitchFamily="34" charset="0"/>
                <a:cs typeface="Arial" panose="020B0604020202020204" pitchFamily="34" charset="0"/>
              </a:rPr>
              <a:t>SNA</a:t>
            </a:r>
            <a:r>
              <a:rPr lang="es-ES" sz="2800" b="0" i="0" cap="none" dirty="0">
                <a:solidFill>
                  <a:srgbClr val="111111"/>
                </a:solidFill>
                <a:effectLst/>
                <a:latin typeface="Arial" panose="020B0604020202020204" pitchFamily="34" charset="0"/>
                <a:cs typeface="Arial" panose="020B0604020202020204" pitchFamily="34" charset="0"/>
              </a:rPr>
              <a:t> y la sociedad civil.</a:t>
            </a:r>
          </a:p>
          <a:p>
            <a:pPr algn="l">
              <a:buFont typeface="+mj-lt"/>
              <a:buAutoNum type="arabicPeriod"/>
            </a:pPr>
            <a:r>
              <a:rPr lang="es-ES" sz="2800" b="1" i="0" cap="none" dirty="0">
                <a:solidFill>
                  <a:srgbClr val="111111"/>
                </a:solidFill>
                <a:effectLst/>
                <a:latin typeface="Arial" panose="020B0604020202020204" pitchFamily="34" charset="0"/>
                <a:cs typeface="Arial" panose="020B0604020202020204" pitchFamily="34" charset="0"/>
              </a:rPr>
              <a:t>SNF</a:t>
            </a:r>
            <a:r>
              <a:rPr lang="es-ES" sz="2800" b="0" i="0" cap="none" dirty="0">
                <a:solidFill>
                  <a:srgbClr val="111111"/>
                </a:solidFill>
                <a:effectLst/>
                <a:latin typeface="Arial" panose="020B0604020202020204" pitchFamily="34" charset="0"/>
                <a:cs typeface="Arial" panose="020B0604020202020204" pitchFamily="34" charset="0"/>
              </a:rPr>
              <a:t>: fortalece la participación ciudadana en los procesos de fiscalización.</a:t>
            </a:r>
            <a:endParaRPr lang="es-MX" sz="2800" dirty="0"/>
          </a:p>
        </p:txBody>
      </p:sp>
    </p:spTree>
    <p:extLst>
      <p:ext uri="{BB962C8B-B14F-4D97-AF65-F5344CB8AC3E}">
        <p14:creationId xmlns:p14="http://schemas.microsoft.com/office/powerpoint/2010/main" val="20432646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 xmlns:a16="http://schemas.microsoft.com/office/drawing/2014/main" id="{4AB0763E-7176-E9D9-BFC2-10067F9AC0D2}"/>
              </a:ext>
            </a:extLst>
          </p:cNvPr>
          <p:cNvSpPr>
            <a:spLocks noGrp="1"/>
          </p:cNvSpPr>
          <p:nvPr>
            <p:ph type="body" idx="1"/>
          </p:nvPr>
        </p:nvSpPr>
        <p:spPr>
          <a:xfrm>
            <a:off x="672052" y="914400"/>
            <a:ext cx="10515600" cy="2192694"/>
          </a:xfrm>
        </p:spPr>
        <p:txBody>
          <a:bodyPr>
            <a:normAutofit fontScale="25000" lnSpcReduction="20000"/>
          </a:bodyPr>
          <a:lstStyle/>
          <a:p>
            <a:pPr algn="l"/>
            <a:endParaRPr lang="es-ES" sz="8000" cap="none" dirty="0">
              <a:solidFill>
                <a:srgbClr val="111111"/>
              </a:solidFill>
              <a:latin typeface="Arial" panose="020B0604020202020204" pitchFamily="34" charset="0"/>
              <a:cs typeface="Arial" panose="020B0604020202020204" pitchFamily="34" charset="0"/>
            </a:endParaRPr>
          </a:p>
          <a:p>
            <a:pPr algn="just"/>
            <a:r>
              <a:rPr lang="es-ES" sz="8000" b="0" i="0" cap="none" dirty="0">
                <a:solidFill>
                  <a:srgbClr val="111111"/>
                </a:solidFill>
                <a:effectLst/>
                <a:latin typeface="Arial" panose="020B0604020202020204" pitchFamily="34" charset="0"/>
                <a:cs typeface="Arial" panose="020B0604020202020204" pitchFamily="34" charset="0"/>
              </a:rPr>
              <a:t>En cuanto a la </a:t>
            </a:r>
            <a:r>
              <a:rPr lang="es-ES" sz="8000" b="1" i="0" cap="none" dirty="0">
                <a:solidFill>
                  <a:srgbClr val="111111"/>
                </a:solidFill>
                <a:effectLst/>
                <a:latin typeface="Arial" panose="020B0604020202020204" pitchFamily="34" charset="0"/>
                <a:cs typeface="Arial" panose="020B0604020202020204" pitchFamily="34" charset="0"/>
              </a:rPr>
              <a:t>participación ciudadana en la fiscalización</a:t>
            </a:r>
            <a:r>
              <a:rPr lang="es-ES" sz="8000" b="0" i="0" cap="none" dirty="0">
                <a:solidFill>
                  <a:srgbClr val="111111"/>
                </a:solidFill>
                <a:effectLst/>
                <a:latin typeface="Arial" panose="020B0604020202020204" pitchFamily="34" charset="0"/>
                <a:cs typeface="Arial" panose="020B0604020202020204" pitchFamily="34" charset="0"/>
              </a:rPr>
              <a:t>, se han implementado mecanismos para involucrar a la ciudadanía y a las organizaciones de la sociedad civil en diversos aspectos relacionados con la fiscalización pública. Estos mecanismos buscan mejorar la planificación de auditorías, el proceso de auditoría, crear una cultura social de control y generar la apropiación de los resultados de las auditorías. Algunos de los enfoques incluyen:</a:t>
            </a:r>
          </a:p>
          <a:p>
            <a:endParaRPr lang="es-MX" dirty="0"/>
          </a:p>
        </p:txBody>
      </p:sp>
      <p:pic>
        <p:nvPicPr>
          <p:cNvPr id="2" name="Imagen 1">
            <a:extLst>
              <a:ext uri="{FF2B5EF4-FFF2-40B4-BE49-F238E27FC236}">
                <a16:creationId xmlns="" xmlns:a16="http://schemas.microsoft.com/office/drawing/2014/main" id="{7F8D1DE9-9287-D173-886F-EFC73CE756C7}"/>
              </a:ext>
            </a:extLst>
          </p:cNvPr>
          <p:cNvPicPr>
            <a:picLocks noChangeAspect="1"/>
          </p:cNvPicPr>
          <p:nvPr/>
        </p:nvPicPr>
        <p:blipFill>
          <a:blip r:embed="rId2"/>
          <a:stretch>
            <a:fillRect/>
          </a:stretch>
        </p:blipFill>
        <p:spPr>
          <a:xfrm>
            <a:off x="1203648" y="3172408"/>
            <a:ext cx="9984004" cy="2640563"/>
          </a:xfrm>
          <a:prstGeom prst="rect">
            <a:avLst/>
          </a:prstGeom>
        </p:spPr>
      </p:pic>
    </p:spTree>
    <p:extLst>
      <p:ext uri="{BB962C8B-B14F-4D97-AF65-F5344CB8AC3E}">
        <p14:creationId xmlns:p14="http://schemas.microsoft.com/office/powerpoint/2010/main" val="21941998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 xmlns:a16="http://schemas.microsoft.com/office/drawing/2014/main" id="{4AB0763E-7176-E9D9-BFC2-10067F9AC0D2}"/>
              </a:ext>
            </a:extLst>
          </p:cNvPr>
          <p:cNvSpPr>
            <a:spLocks noGrp="1"/>
          </p:cNvSpPr>
          <p:nvPr>
            <p:ph type="body" idx="1"/>
          </p:nvPr>
        </p:nvSpPr>
        <p:spPr>
          <a:xfrm>
            <a:off x="672052" y="2112593"/>
            <a:ext cx="10515600" cy="1500187"/>
          </a:xfrm>
        </p:spPr>
        <p:txBody>
          <a:bodyPr>
            <a:normAutofit fontScale="25000" lnSpcReduction="20000"/>
          </a:bodyPr>
          <a:lstStyle/>
          <a:p>
            <a:pPr algn="l"/>
            <a:endParaRPr lang="es-ES" sz="8000" b="0" i="0" cap="none" dirty="0">
              <a:solidFill>
                <a:srgbClr val="111111"/>
              </a:solidFill>
              <a:effectLst/>
              <a:latin typeface="Arial" panose="020B0604020202020204" pitchFamily="34" charset="0"/>
              <a:cs typeface="Arial" panose="020B0604020202020204" pitchFamily="34" charset="0"/>
            </a:endParaRPr>
          </a:p>
          <a:p>
            <a:pPr algn="l"/>
            <a:endParaRPr lang="es-ES" sz="8000" b="0" i="0" cap="none" dirty="0">
              <a:solidFill>
                <a:srgbClr val="111111"/>
              </a:solidFill>
              <a:effectLst/>
              <a:latin typeface="Arial" panose="020B0604020202020204" pitchFamily="34" charset="0"/>
              <a:cs typeface="Arial" panose="020B0604020202020204" pitchFamily="34" charset="0"/>
            </a:endParaRPr>
          </a:p>
          <a:p>
            <a:pPr algn="l"/>
            <a:r>
              <a:rPr lang="es-ES" sz="8000" b="1" i="0" cap="none" dirty="0">
                <a:solidFill>
                  <a:srgbClr val="111111"/>
                </a:solidFill>
                <a:effectLst/>
                <a:latin typeface="Arial" panose="020B0604020202020204" pitchFamily="34" charset="0"/>
                <a:cs typeface="Arial" panose="020B0604020202020204" pitchFamily="34" charset="0"/>
              </a:rPr>
              <a:t>A) Comunicación con el público</a:t>
            </a:r>
            <a:r>
              <a:rPr lang="es-ES" sz="8000" b="0" i="0" cap="none" dirty="0">
                <a:solidFill>
                  <a:srgbClr val="111111"/>
                </a:solidFill>
                <a:effectLst/>
                <a:latin typeface="Arial" panose="020B0604020202020204" pitchFamily="34" charset="0"/>
                <a:cs typeface="Arial" panose="020B0604020202020204" pitchFamily="34" charset="0"/>
              </a:rPr>
              <a:t>: desarrollar estrategias para hacer que la información de auditoría sea accesible a un público diverso y colaborar con los medios de comunicación y otros actores externos interesados para amplificar el mensaje.</a:t>
            </a:r>
          </a:p>
          <a:p>
            <a:pPr algn="l"/>
            <a:r>
              <a:rPr lang="es-ES" sz="8000" b="1" cap="none" dirty="0">
                <a:solidFill>
                  <a:schemeClr val="tx1"/>
                </a:solidFill>
                <a:latin typeface="Arial" panose="020B0604020202020204" pitchFamily="34" charset="0"/>
                <a:cs typeface="Arial" panose="020B0604020202020204" pitchFamily="34" charset="0"/>
              </a:rPr>
              <a:t>B) Participación en el proceso de auditoría</a:t>
            </a:r>
            <a:r>
              <a:rPr lang="es-ES" sz="8000" cap="none" dirty="0">
                <a:solidFill>
                  <a:schemeClr val="tx1"/>
                </a:solidFill>
                <a:latin typeface="Arial" panose="020B0604020202020204" pitchFamily="34" charset="0"/>
                <a:cs typeface="Arial" panose="020B0604020202020204" pitchFamily="34" charset="0"/>
              </a:rPr>
              <a:t>: involucrar a la ciudadanía en la planificación, ejecución y difusión de los resultados de las auditorías.</a:t>
            </a:r>
            <a:endParaRPr lang="es-ES" sz="8000" b="0" i="0" cap="none" dirty="0">
              <a:solidFill>
                <a:schemeClr val="tx1"/>
              </a:solidFill>
              <a:effectLst/>
              <a:latin typeface="Arial" panose="020B0604020202020204" pitchFamily="34" charset="0"/>
              <a:cs typeface="Arial" panose="020B0604020202020204" pitchFamily="34" charset="0"/>
            </a:endParaRPr>
          </a:p>
          <a:p>
            <a:pPr algn="l"/>
            <a:endParaRPr lang="es-ES" sz="8000" cap="none" dirty="0">
              <a:solidFill>
                <a:schemeClr val="tx1"/>
              </a:solidFill>
              <a:latin typeface="Arial" panose="020B0604020202020204" pitchFamily="34" charset="0"/>
              <a:cs typeface="Arial" panose="020B0604020202020204" pitchFamily="34" charset="0"/>
            </a:endParaRPr>
          </a:p>
          <a:p>
            <a:pPr algn="l"/>
            <a:r>
              <a:rPr lang="es-ES" sz="8000" cap="none" dirty="0">
                <a:solidFill>
                  <a:schemeClr val="tx1"/>
                </a:solidFill>
                <a:latin typeface="Arial" panose="020B0604020202020204" pitchFamily="34" charset="0"/>
                <a:cs typeface="Arial" panose="020B0604020202020204" pitchFamily="34" charset="0"/>
              </a:rPr>
              <a:t>En resumen, la participación ciudadana en la fiscalización es fundamental para fortalecer la rendición de cuentas, preservar la confianza en el gobierno y promover una adecuada gobernanza.</a:t>
            </a:r>
            <a:endParaRPr lang="es-ES" sz="8000" b="0" i="0" cap="none" dirty="0">
              <a:solidFill>
                <a:schemeClr val="tx1"/>
              </a:solidFill>
              <a:effectLst/>
              <a:latin typeface="Arial" panose="020B0604020202020204" pitchFamily="34" charset="0"/>
              <a:cs typeface="Arial" panose="020B0604020202020204" pitchFamily="34" charset="0"/>
            </a:endParaRPr>
          </a:p>
          <a:p>
            <a:endParaRPr lang="es-MX" dirty="0"/>
          </a:p>
        </p:txBody>
      </p:sp>
    </p:spTree>
    <p:extLst>
      <p:ext uri="{BB962C8B-B14F-4D97-AF65-F5344CB8AC3E}">
        <p14:creationId xmlns:p14="http://schemas.microsoft.com/office/powerpoint/2010/main" val="613948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0B55BC6D-1849-B7E7-77DC-C2D52C5A4D11}"/>
              </a:ext>
            </a:extLst>
          </p:cNvPr>
          <p:cNvSpPr>
            <a:spLocks noGrp="1"/>
          </p:cNvSpPr>
          <p:nvPr>
            <p:ph type="title"/>
          </p:nvPr>
        </p:nvSpPr>
        <p:spPr>
          <a:xfrm>
            <a:off x="761377" y="919865"/>
            <a:ext cx="5334623" cy="3882954"/>
          </a:xfrm>
        </p:spPr>
        <p:txBody>
          <a:bodyPr/>
          <a:lstStyle/>
          <a:p>
            <a:pPr algn="ctr"/>
            <a:r>
              <a:rPr lang="es-ES" sz="4000" b="1" i="0" cap="none" dirty="0">
                <a:solidFill>
                  <a:srgbClr val="111111"/>
                </a:solidFill>
                <a:effectLst/>
                <a:latin typeface="Arial" panose="020B0604020202020204" pitchFamily="34" charset="0"/>
                <a:cs typeface="Arial" panose="020B0604020202020204" pitchFamily="34" charset="0"/>
              </a:rPr>
              <a:t/>
            </a:r>
            <a:br>
              <a:rPr lang="es-ES" sz="4000" b="1" i="0" cap="none" dirty="0">
                <a:solidFill>
                  <a:srgbClr val="111111"/>
                </a:solidFill>
                <a:effectLst/>
                <a:latin typeface="Arial" panose="020B0604020202020204" pitchFamily="34" charset="0"/>
                <a:cs typeface="Arial" panose="020B0604020202020204" pitchFamily="34" charset="0"/>
              </a:rPr>
            </a:br>
            <a:r>
              <a:rPr lang="es-ES" sz="4000" b="1" i="0" cap="none" dirty="0">
                <a:solidFill>
                  <a:srgbClr val="111111"/>
                </a:solidFill>
                <a:effectLst/>
                <a:latin typeface="Arial" panose="020B0604020202020204" pitchFamily="34" charset="0"/>
                <a:cs typeface="Arial" panose="020B0604020202020204" pitchFamily="34" charset="0"/>
              </a:rPr>
              <a:t/>
            </a:r>
            <a:br>
              <a:rPr lang="es-ES" sz="4000" b="1" i="0" cap="none" dirty="0">
                <a:solidFill>
                  <a:srgbClr val="111111"/>
                </a:solidFill>
                <a:effectLst/>
                <a:latin typeface="Arial" panose="020B0604020202020204" pitchFamily="34" charset="0"/>
                <a:cs typeface="Arial" panose="020B0604020202020204" pitchFamily="34" charset="0"/>
              </a:rPr>
            </a:br>
            <a:r>
              <a:rPr lang="es-ES" sz="4000" b="1" i="0" cap="none" dirty="0">
                <a:solidFill>
                  <a:srgbClr val="111111"/>
                </a:solidFill>
                <a:effectLst/>
                <a:latin typeface="Arial" panose="020B0604020202020204" pitchFamily="34" charset="0"/>
                <a:cs typeface="Arial" panose="020B0604020202020204" pitchFamily="34" charset="0"/>
              </a:rPr>
              <a:t>La Auditoria Superior Local del Estado de Nayarit.</a:t>
            </a:r>
            <a:endParaRPr lang="es-MX" dirty="0"/>
          </a:p>
        </p:txBody>
      </p:sp>
      <p:pic>
        <p:nvPicPr>
          <p:cNvPr id="5" name="Imagen 4">
            <a:extLst>
              <a:ext uri="{FF2B5EF4-FFF2-40B4-BE49-F238E27FC236}">
                <a16:creationId xmlns="" xmlns:a16="http://schemas.microsoft.com/office/drawing/2014/main" id="{D550B332-46C4-7B04-03B2-810722C40A00}"/>
              </a:ext>
            </a:extLst>
          </p:cNvPr>
          <p:cNvPicPr>
            <a:picLocks noChangeAspect="1"/>
          </p:cNvPicPr>
          <p:nvPr/>
        </p:nvPicPr>
        <p:blipFill rotWithShape="1">
          <a:blip r:embed="rId2"/>
          <a:srcRect l="33214" t="14694" r="34413" b="11293"/>
          <a:stretch/>
        </p:blipFill>
        <p:spPr>
          <a:xfrm>
            <a:off x="6360367" y="0"/>
            <a:ext cx="5831633" cy="6184166"/>
          </a:xfrm>
          <a:prstGeom prst="rect">
            <a:avLst/>
          </a:prstGeom>
        </p:spPr>
      </p:pic>
    </p:spTree>
    <p:extLst>
      <p:ext uri="{BB962C8B-B14F-4D97-AF65-F5344CB8AC3E}">
        <p14:creationId xmlns:p14="http://schemas.microsoft.com/office/powerpoint/2010/main" val="19045798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9903A753-F8EB-A1A5-D728-77DF2DB5E652}"/>
              </a:ext>
            </a:extLst>
          </p:cNvPr>
          <p:cNvSpPr>
            <a:spLocks noGrp="1"/>
          </p:cNvSpPr>
          <p:nvPr>
            <p:ph type="title"/>
          </p:nvPr>
        </p:nvSpPr>
        <p:spPr/>
        <p:txBody>
          <a:bodyPr/>
          <a:lstStyle/>
          <a:p>
            <a:pPr algn="ctr"/>
            <a:r>
              <a:rPr lang="es-ES" dirty="0"/>
              <a:t>La contraloría del municipio de Guadalajara creo el programa de nombre mirada pública.</a:t>
            </a:r>
            <a:endParaRPr lang="es-MX" dirty="0"/>
          </a:p>
        </p:txBody>
      </p:sp>
      <p:pic>
        <p:nvPicPr>
          <p:cNvPr id="4" name="Imagen 3">
            <a:extLst>
              <a:ext uri="{FF2B5EF4-FFF2-40B4-BE49-F238E27FC236}">
                <a16:creationId xmlns="" xmlns:a16="http://schemas.microsoft.com/office/drawing/2014/main" id="{665AE7D3-E9AB-4FC5-40AC-9E86C7281D42}"/>
              </a:ext>
            </a:extLst>
          </p:cNvPr>
          <p:cNvPicPr>
            <a:picLocks noChangeAspect="1"/>
          </p:cNvPicPr>
          <p:nvPr/>
        </p:nvPicPr>
        <p:blipFill>
          <a:blip r:embed="rId2"/>
          <a:stretch>
            <a:fillRect/>
          </a:stretch>
        </p:blipFill>
        <p:spPr>
          <a:xfrm>
            <a:off x="6540759" y="522515"/>
            <a:ext cx="5150498" cy="5786882"/>
          </a:xfrm>
          <a:prstGeom prst="rect">
            <a:avLst/>
          </a:prstGeom>
        </p:spPr>
      </p:pic>
    </p:spTree>
    <p:extLst>
      <p:ext uri="{BB962C8B-B14F-4D97-AF65-F5344CB8AC3E}">
        <p14:creationId xmlns:p14="http://schemas.microsoft.com/office/powerpoint/2010/main" val="20224626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 xmlns:a16="http://schemas.microsoft.com/office/drawing/2014/main" id="{6550F9B3-35FD-0A03-A61B-11F9FFB9D933}"/>
              </a:ext>
            </a:extLst>
          </p:cNvPr>
          <p:cNvSpPr>
            <a:spLocks noGrp="1"/>
          </p:cNvSpPr>
          <p:nvPr>
            <p:ph type="body" idx="1"/>
          </p:nvPr>
        </p:nvSpPr>
        <p:spPr>
          <a:xfrm>
            <a:off x="838200" y="506027"/>
            <a:ext cx="10515600" cy="5754734"/>
          </a:xfrm>
        </p:spPr>
        <p:txBody>
          <a:bodyPr>
            <a:normAutofit fontScale="77500" lnSpcReduction="20000"/>
          </a:bodyPr>
          <a:lstStyle/>
          <a:p>
            <a:pPr algn="l"/>
            <a:r>
              <a:rPr lang="es-ES" b="0" i="0" dirty="0">
                <a:solidFill>
                  <a:srgbClr val="111111"/>
                </a:solidFill>
                <a:effectLst/>
                <a:latin typeface="-apple-system"/>
              </a:rPr>
              <a:t>La </a:t>
            </a:r>
            <a:r>
              <a:rPr lang="es-ES" b="1" i="0" dirty="0">
                <a:solidFill>
                  <a:srgbClr val="111111"/>
                </a:solidFill>
                <a:effectLst/>
                <a:latin typeface="-apple-system"/>
              </a:rPr>
              <a:t>capacitación en gobernanza y participación ciudadana</a:t>
            </a:r>
            <a:r>
              <a:rPr lang="es-ES" b="0" i="0" dirty="0">
                <a:solidFill>
                  <a:srgbClr val="111111"/>
                </a:solidFill>
                <a:effectLst/>
                <a:latin typeface="-apple-system"/>
              </a:rPr>
              <a:t> es fundamental para fortalecer la relación entre el gobierno y la sociedad. Aquí hay algunos aspectos relevantes:</a:t>
            </a:r>
          </a:p>
          <a:p>
            <a:pPr algn="l">
              <a:buFont typeface="+mj-lt"/>
              <a:buAutoNum type="arabicPeriod"/>
            </a:pPr>
            <a:r>
              <a:rPr lang="es-ES" b="1" i="0" dirty="0">
                <a:solidFill>
                  <a:srgbClr val="111111"/>
                </a:solidFill>
                <a:effectLst/>
                <a:latin typeface="-apple-system"/>
              </a:rPr>
              <a:t>Contexto</a:t>
            </a:r>
            <a:r>
              <a:rPr lang="es-ES" b="0" i="0" dirty="0">
                <a:solidFill>
                  <a:srgbClr val="111111"/>
                </a:solidFill>
                <a:effectLst/>
                <a:latin typeface="-apple-system"/>
              </a:rPr>
              <a:t>:</a:t>
            </a:r>
          </a:p>
          <a:p>
            <a:pPr marL="742950" lvl="1" indent="-285750" algn="l">
              <a:buFont typeface="+mj-lt"/>
              <a:buAutoNum type="arabicPeriod"/>
            </a:pPr>
            <a:r>
              <a:rPr lang="es-ES" b="0" i="0" dirty="0">
                <a:solidFill>
                  <a:srgbClr val="111111"/>
                </a:solidFill>
                <a:effectLst/>
                <a:latin typeface="-apple-system"/>
              </a:rPr>
              <a:t>El </a:t>
            </a:r>
            <a:r>
              <a:rPr lang="es-ES" b="1" i="0" dirty="0">
                <a:solidFill>
                  <a:srgbClr val="111111"/>
                </a:solidFill>
                <a:effectLst/>
                <a:latin typeface="-apple-system"/>
              </a:rPr>
              <a:t>desarrollo sustentable</a:t>
            </a:r>
            <a:r>
              <a:rPr lang="es-ES" b="0" i="0" dirty="0">
                <a:solidFill>
                  <a:srgbClr val="111111"/>
                </a:solidFill>
                <a:effectLst/>
                <a:latin typeface="-apple-system"/>
              </a:rPr>
              <a:t> es un objetivo para muchos países, pero su implementación puede ser desafiante debido a la diversidad y complejidad socioambiental.</a:t>
            </a:r>
          </a:p>
          <a:p>
            <a:pPr marL="742950" lvl="1" indent="-285750" algn="l">
              <a:buFont typeface="+mj-lt"/>
              <a:buAutoNum type="arabicPeriod"/>
            </a:pPr>
            <a:r>
              <a:rPr lang="es-ES" b="0" i="0" dirty="0">
                <a:solidFill>
                  <a:srgbClr val="111111"/>
                </a:solidFill>
                <a:effectLst/>
                <a:latin typeface="-apple-system"/>
              </a:rPr>
              <a:t>La </a:t>
            </a:r>
            <a:r>
              <a:rPr lang="es-ES" b="1" i="0" dirty="0">
                <a:solidFill>
                  <a:srgbClr val="111111"/>
                </a:solidFill>
                <a:effectLst/>
                <a:latin typeface="-apple-system"/>
              </a:rPr>
              <a:t>participación activa de los ciudadanos</a:t>
            </a:r>
            <a:r>
              <a:rPr lang="es-ES" b="0" i="0" dirty="0">
                <a:solidFill>
                  <a:srgbClr val="111111"/>
                </a:solidFill>
                <a:effectLst/>
                <a:latin typeface="-apple-system"/>
              </a:rPr>
              <a:t> es esencial para enriquecer las políticas públicas y garantizar un equilibrio entre el desarrollo socioeconómico y el entorno ambiental.</a:t>
            </a:r>
          </a:p>
          <a:p>
            <a:pPr algn="l">
              <a:buFont typeface="+mj-lt"/>
              <a:buAutoNum type="arabicPeriod"/>
            </a:pPr>
            <a:r>
              <a:rPr lang="es-ES" b="1" i="0" dirty="0">
                <a:solidFill>
                  <a:srgbClr val="111111"/>
                </a:solidFill>
                <a:effectLst/>
                <a:latin typeface="-apple-system"/>
              </a:rPr>
              <a:t>Nueva Gobernanza</a:t>
            </a:r>
            <a:r>
              <a:rPr lang="es-ES" b="0" i="0" dirty="0">
                <a:solidFill>
                  <a:srgbClr val="111111"/>
                </a:solidFill>
                <a:effectLst/>
                <a:latin typeface="-apple-system"/>
              </a:rPr>
              <a:t>:</a:t>
            </a:r>
          </a:p>
          <a:p>
            <a:pPr marL="742950" lvl="1" indent="-285750" algn="l">
              <a:buFont typeface="+mj-lt"/>
              <a:buAutoNum type="arabicPeriod"/>
            </a:pPr>
            <a:r>
              <a:rPr lang="es-ES" b="0" i="0" dirty="0">
                <a:solidFill>
                  <a:srgbClr val="111111"/>
                </a:solidFill>
                <a:effectLst/>
                <a:latin typeface="-apple-system"/>
              </a:rPr>
              <a:t>Se busca una </a:t>
            </a:r>
            <a:r>
              <a:rPr lang="es-ES" b="1" i="0" dirty="0">
                <a:solidFill>
                  <a:srgbClr val="111111"/>
                </a:solidFill>
                <a:effectLst/>
                <a:latin typeface="-apple-system"/>
              </a:rPr>
              <a:t>nueva gobernanza</a:t>
            </a:r>
            <a:r>
              <a:rPr lang="es-ES" b="0" i="0" dirty="0">
                <a:solidFill>
                  <a:srgbClr val="111111"/>
                </a:solidFill>
                <a:effectLst/>
                <a:latin typeface="-apple-system"/>
              </a:rPr>
              <a:t> basada en mecanismos innovadores de </a:t>
            </a:r>
            <a:r>
              <a:rPr lang="es-ES" b="1" i="0" dirty="0">
                <a:solidFill>
                  <a:srgbClr val="111111"/>
                </a:solidFill>
                <a:effectLst/>
                <a:latin typeface="-apple-system"/>
              </a:rPr>
              <a:t>participación y colaboración ciudadana</a:t>
            </a:r>
            <a:r>
              <a:rPr lang="es-ES" b="0" i="0" dirty="0">
                <a:solidFill>
                  <a:srgbClr val="111111"/>
                </a:solidFill>
                <a:effectLst/>
                <a:latin typeface="-apple-system"/>
              </a:rPr>
              <a:t>.</a:t>
            </a:r>
          </a:p>
          <a:p>
            <a:pPr marL="742950" lvl="1" indent="-285750" algn="l">
              <a:buFont typeface="+mj-lt"/>
              <a:buAutoNum type="arabicPeriod"/>
            </a:pPr>
            <a:r>
              <a:rPr lang="es-ES" b="0" i="0" dirty="0">
                <a:solidFill>
                  <a:srgbClr val="111111"/>
                </a:solidFill>
                <a:effectLst/>
                <a:latin typeface="-apple-system"/>
              </a:rPr>
              <a:t>Esto implica que las </a:t>
            </a:r>
            <a:r>
              <a:rPr lang="es-ES" b="1" i="0" dirty="0">
                <a:solidFill>
                  <a:srgbClr val="111111"/>
                </a:solidFill>
                <a:effectLst/>
                <a:latin typeface="-apple-system"/>
              </a:rPr>
              <a:t>distintas voces interesadas</a:t>
            </a:r>
            <a:r>
              <a:rPr lang="es-ES" b="0" i="0" dirty="0">
                <a:solidFill>
                  <a:srgbClr val="111111"/>
                </a:solidFill>
                <a:effectLst/>
                <a:latin typeface="-apple-system"/>
              </a:rPr>
              <a:t> participen activamente en la deliberación sobre políticas públicas.</a:t>
            </a:r>
          </a:p>
          <a:p>
            <a:pPr marL="742950" lvl="1" indent="-285750" algn="l">
              <a:buFont typeface="+mj-lt"/>
              <a:buAutoNum type="arabicPeriod"/>
            </a:pPr>
            <a:r>
              <a:rPr lang="es-ES" dirty="0">
                <a:solidFill>
                  <a:srgbClr val="111111"/>
                </a:solidFill>
                <a:latin typeface="-apple-system"/>
              </a:rPr>
              <a:t>Principios clave incluyen </a:t>
            </a:r>
            <a:r>
              <a:rPr lang="es-ES" b="1" dirty="0">
                <a:solidFill>
                  <a:srgbClr val="111111"/>
                </a:solidFill>
                <a:latin typeface="-apple-system"/>
              </a:rPr>
              <a:t>representatividad, diversidad, transparencia y rendición de cuentas</a:t>
            </a:r>
            <a:r>
              <a:rPr lang="es-ES" b="1" baseline="30000" dirty="0">
                <a:solidFill>
                  <a:srgbClr val="111111"/>
                </a:solidFill>
                <a:latin typeface="-apple-system"/>
              </a:rPr>
              <a:t>.</a:t>
            </a:r>
            <a:endParaRPr lang="es-ES" b="0" i="0" dirty="0">
              <a:solidFill>
                <a:srgbClr val="111111"/>
              </a:solidFill>
              <a:effectLst/>
              <a:latin typeface="-apple-system"/>
            </a:endParaRPr>
          </a:p>
          <a:p>
            <a:pPr algn="l">
              <a:buFont typeface="+mj-lt"/>
              <a:buAutoNum type="arabicPeriod"/>
            </a:pPr>
            <a:r>
              <a:rPr lang="es-ES" b="1" i="0" dirty="0">
                <a:solidFill>
                  <a:srgbClr val="111111"/>
                </a:solidFill>
                <a:effectLst/>
                <a:latin typeface="-apple-system"/>
              </a:rPr>
              <a:t>Resultados Esperados</a:t>
            </a:r>
            <a:r>
              <a:rPr lang="es-ES" b="0" i="0" dirty="0">
                <a:solidFill>
                  <a:srgbClr val="111111"/>
                </a:solidFill>
                <a:effectLst/>
                <a:latin typeface="-apple-system"/>
              </a:rPr>
              <a:t>:</a:t>
            </a:r>
          </a:p>
          <a:p>
            <a:pPr marL="742950" lvl="1" indent="-285750" algn="l">
              <a:buFont typeface="+mj-lt"/>
              <a:buAutoNum type="arabicPeriod"/>
            </a:pPr>
            <a:r>
              <a:rPr lang="es-ES" b="0" i="0" dirty="0">
                <a:solidFill>
                  <a:srgbClr val="111111"/>
                </a:solidFill>
                <a:effectLst/>
                <a:latin typeface="-apple-system"/>
              </a:rPr>
              <a:t>Ciudadanía fortalecida participando en el sector ambiental y ejerciendo sus derechos.</a:t>
            </a:r>
          </a:p>
          <a:p>
            <a:pPr marL="742950" lvl="1" indent="-285750" algn="l">
              <a:buFont typeface="+mj-lt"/>
              <a:buAutoNum type="arabicPeriod"/>
            </a:pPr>
            <a:r>
              <a:rPr lang="es-ES" b="0" i="0" dirty="0">
                <a:solidFill>
                  <a:srgbClr val="111111"/>
                </a:solidFill>
                <a:effectLst/>
                <a:latin typeface="-apple-system"/>
              </a:rPr>
              <a:t>Mejora del diálogo entre el sector ambiental y la ciudadanía a través de mecanismos de participación.</a:t>
            </a:r>
          </a:p>
          <a:p>
            <a:pPr marL="742950" lvl="1" indent="-285750" algn="l">
              <a:buFont typeface="+mj-lt"/>
              <a:buAutoNum type="arabicPeriod"/>
            </a:pPr>
            <a:r>
              <a:rPr lang="es-ES" dirty="0">
                <a:solidFill>
                  <a:srgbClr val="111111"/>
                </a:solidFill>
                <a:latin typeface="-apple-system"/>
              </a:rPr>
              <a:t>Acceso a información ambiental de calidad y promoción de la transparencia y rendición de cuentas</a:t>
            </a:r>
            <a:r>
              <a:rPr lang="es-ES" baseline="30000" dirty="0">
                <a:solidFill>
                  <a:srgbClr val="111111"/>
                </a:solidFill>
                <a:latin typeface="-apple-system"/>
              </a:rPr>
              <a:t>.</a:t>
            </a:r>
            <a:endParaRPr lang="es-ES" b="0" i="0" dirty="0">
              <a:solidFill>
                <a:srgbClr val="111111"/>
              </a:solidFill>
              <a:effectLst/>
              <a:latin typeface="-apple-system"/>
            </a:endParaRPr>
          </a:p>
          <a:p>
            <a:pPr algn="l">
              <a:buFont typeface="+mj-lt"/>
              <a:buAutoNum type="arabicPeriod"/>
            </a:pPr>
            <a:r>
              <a:rPr lang="es-ES" b="1" i="0" dirty="0">
                <a:solidFill>
                  <a:srgbClr val="111111"/>
                </a:solidFill>
                <a:effectLst/>
                <a:latin typeface="-apple-system"/>
              </a:rPr>
              <a:t>Ejemplos de Capacitación</a:t>
            </a:r>
            <a:r>
              <a:rPr lang="es-ES" b="0" i="0" dirty="0">
                <a:solidFill>
                  <a:srgbClr val="111111"/>
                </a:solidFill>
                <a:effectLst/>
                <a:latin typeface="-apple-system"/>
              </a:rPr>
              <a:t>:</a:t>
            </a:r>
          </a:p>
          <a:p>
            <a:pPr marL="742950" lvl="1" indent="-285750" algn="l">
              <a:buFont typeface="+mj-lt"/>
              <a:buAutoNum type="arabicPeriod"/>
            </a:pPr>
            <a:r>
              <a:rPr lang="es-ES" b="1" i="0" dirty="0">
                <a:solidFill>
                  <a:srgbClr val="111111"/>
                </a:solidFill>
                <a:effectLst/>
                <a:latin typeface="-apple-system"/>
              </a:rPr>
              <a:t>Talleres de participación ciudadana </a:t>
            </a:r>
            <a:r>
              <a:rPr lang="es-ES" b="0" i="0" dirty="0">
                <a:solidFill>
                  <a:srgbClr val="111111"/>
                </a:solidFill>
                <a:effectLst/>
                <a:latin typeface="-apple-system"/>
              </a:rPr>
              <a:t>dirigidos a organizaciones de la sociedad civil.</a:t>
            </a:r>
          </a:p>
          <a:p>
            <a:pPr marL="742950" lvl="1" indent="-285750" algn="l">
              <a:buFont typeface="+mj-lt"/>
              <a:buAutoNum type="arabicPeriod"/>
            </a:pPr>
            <a:r>
              <a:rPr lang="es-ES" b="1" dirty="0">
                <a:solidFill>
                  <a:srgbClr val="111111"/>
                </a:solidFill>
                <a:latin typeface="-apple-system"/>
              </a:rPr>
              <a:t>Capacitación en gobernanza</a:t>
            </a:r>
            <a:r>
              <a:rPr lang="es-ES" dirty="0">
                <a:solidFill>
                  <a:srgbClr val="111111"/>
                </a:solidFill>
                <a:latin typeface="-apple-system"/>
              </a:rPr>
              <a:t> para cuerpos </a:t>
            </a:r>
            <a:r>
              <a:rPr lang="es-ES" dirty="0" smtClean="0">
                <a:solidFill>
                  <a:srgbClr val="111111"/>
                </a:solidFill>
                <a:latin typeface="-apple-system"/>
              </a:rPr>
              <a:t>técnicos.</a:t>
            </a:r>
            <a:endParaRPr lang="es-ES" b="0" i="0" dirty="0">
              <a:solidFill>
                <a:srgbClr val="111111"/>
              </a:solidFill>
              <a:effectLst/>
              <a:latin typeface="-apple-system"/>
            </a:endParaRPr>
          </a:p>
          <a:p>
            <a:endParaRPr lang="es-MX" dirty="0"/>
          </a:p>
        </p:txBody>
      </p:sp>
    </p:spTree>
    <p:extLst>
      <p:ext uri="{BB962C8B-B14F-4D97-AF65-F5344CB8AC3E}">
        <p14:creationId xmlns:p14="http://schemas.microsoft.com/office/powerpoint/2010/main" val="23371558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 xmlns:a16="http://schemas.microsoft.com/office/drawing/2014/main" id="{4091D54B-59AB-4A5E-8E9E-0421BD66D4FB}"/>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0"/>
            <a:ext cx="12192000" cy="6858000"/>
            <a:chOff x="0" y="0"/>
            <a:chExt cx="12192000" cy="6858000"/>
          </a:xfrm>
        </p:grpSpPr>
        <p:sp>
          <p:nvSpPr>
            <p:cNvPr id="19" name="Rectangle 18">
              <a:extLst>
                <a:ext uri="{FF2B5EF4-FFF2-40B4-BE49-F238E27FC236}">
                  <a16:creationId xmlns="" xmlns:a16="http://schemas.microsoft.com/office/drawing/2014/main" id="{547CE62E-FFFD-4A1F-BA78-C3B89C36FCA5}"/>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Freeform 5">
              <a:extLst>
                <a:ext uri="{FF2B5EF4-FFF2-40B4-BE49-F238E27FC236}">
                  <a16:creationId xmlns="" xmlns:a16="http://schemas.microsoft.com/office/drawing/2014/main" id="{AE51FD27-6B6A-4D21-BF22-245DA9BD0B3E}"/>
                </a:ext>
                <a:ext uri="{C183D7F6-B498-43B3-948B-1728B52AA6E4}">
                  <adec:decorative xmlns="" xmlns:adec="http://schemas.microsoft.com/office/drawing/2017/decorative" val="1"/>
                </a:ext>
              </a:extLst>
            </p:cNvPr>
            <p:cNvSpPr>
              <a:spLocks noEditPoints="1"/>
            </p:cNvSpPr>
            <p:nvPr>
              <p:extLst>
                <p:ext uri="{386F3935-93C4-4BCD-93E2-E3B085C9AB24}">
                  <p16:designElem xmlns=""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2" name="Rectangle 21">
            <a:extLst>
              <a:ext uri="{FF2B5EF4-FFF2-40B4-BE49-F238E27FC236}">
                <a16:creationId xmlns="" xmlns:a16="http://schemas.microsoft.com/office/drawing/2014/main" id="{B8144315-1C5A-4185-A952-25D98D303D4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 xmlns:a16="http://schemas.microsoft.com/office/drawing/2014/main" id="{B75A8EDB-C285-12C3-97C2-FB90A70E4A05}"/>
              </a:ext>
            </a:extLst>
          </p:cNvPr>
          <p:cNvSpPr>
            <a:spLocks noGrp="1"/>
          </p:cNvSpPr>
          <p:nvPr>
            <p:ph type="title"/>
          </p:nvPr>
        </p:nvSpPr>
        <p:spPr>
          <a:xfrm>
            <a:off x="8101241" y="1241266"/>
            <a:ext cx="3562024" cy="3153753"/>
          </a:xfrm>
        </p:spPr>
        <p:txBody>
          <a:bodyPr vert="horz" lIns="91440" tIns="45720" rIns="91440" bIns="45720" rtlCol="0" anchor="b">
            <a:normAutofit fontScale="90000"/>
          </a:bodyPr>
          <a:lstStyle/>
          <a:p>
            <a:pPr algn="ctr">
              <a:lnSpc>
                <a:spcPct val="90000"/>
              </a:lnSpc>
            </a:pPr>
            <a:r>
              <a:rPr lang="en-US" sz="3000" b="0" i="0" kern="1200" dirty="0">
                <a:solidFill>
                  <a:srgbClr val="EBEBEB"/>
                </a:solidFill>
                <a:latin typeface="+mj-lt"/>
                <a:ea typeface="+mj-ea"/>
                <a:cs typeface="+mj-cs"/>
              </a:rPr>
              <a:t/>
            </a:r>
            <a:br>
              <a:rPr lang="en-US" sz="3000" b="0" i="0" kern="1200" dirty="0">
                <a:solidFill>
                  <a:srgbClr val="EBEBEB"/>
                </a:solidFill>
                <a:latin typeface="+mj-lt"/>
                <a:ea typeface="+mj-ea"/>
                <a:cs typeface="+mj-cs"/>
              </a:rPr>
            </a:br>
            <a:r>
              <a:rPr lang="en-US" sz="3000" b="0" i="0" kern="1200" dirty="0">
                <a:solidFill>
                  <a:srgbClr val="EBEBEB"/>
                </a:solidFill>
                <a:latin typeface="+mj-lt"/>
                <a:ea typeface="+mj-ea"/>
                <a:cs typeface="+mj-cs"/>
              </a:rPr>
              <a:t>CPC. José Luis Aguilar Gutiérrez.</a:t>
            </a:r>
            <a:br>
              <a:rPr lang="en-US" sz="3000" b="0" i="0" kern="1200" dirty="0">
                <a:solidFill>
                  <a:srgbClr val="EBEBEB"/>
                </a:solidFill>
                <a:latin typeface="+mj-lt"/>
                <a:ea typeface="+mj-ea"/>
                <a:cs typeface="+mj-cs"/>
              </a:rPr>
            </a:br>
            <a:r>
              <a:rPr lang="en-US" sz="3000" dirty="0">
                <a:solidFill>
                  <a:srgbClr val="EBEBEB"/>
                </a:solidFill>
              </a:rPr>
              <a:t/>
            </a:r>
            <a:br>
              <a:rPr lang="en-US" sz="3000" dirty="0">
                <a:solidFill>
                  <a:srgbClr val="EBEBEB"/>
                </a:solidFill>
              </a:rPr>
            </a:br>
            <a:r>
              <a:rPr lang="en-US" sz="3000" dirty="0">
                <a:solidFill>
                  <a:srgbClr val="EBEBEB"/>
                </a:solidFill>
              </a:rPr>
              <a:t/>
            </a:r>
            <a:br>
              <a:rPr lang="en-US" sz="3000" dirty="0">
                <a:solidFill>
                  <a:srgbClr val="EBEBEB"/>
                </a:solidFill>
              </a:rPr>
            </a:br>
            <a:r>
              <a:rPr lang="en-US" sz="3000" dirty="0">
                <a:solidFill>
                  <a:srgbClr val="EBEBEB"/>
                </a:solidFill>
              </a:rPr>
              <a:t/>
            </a:r>
            <a:br>
              <a:rPr lang="en-US" sz="3000" dirty="0">
                <a:solidFill>
                  <a:srgbClr val="EBEBEB"/>
                </a:solidFill>
              </a:rPr>
            </a:br>
            <a:r>
              <a:rPr lang="en-US" sz="3000" b="0" i="0" kern="1200" dirty="0">
                <a:solidFill>
                  <a:srgbClr val="EBEBEB"/>
                </a:solidFill>
                <a:latin typeface="+mj-lt"/>
                <a:ea typeface="+mj-ea"/>
                <a:cs typeface="+mj-cs"/>
              </a:rPr>
              <a:t>Contactor 3310116759.</a:t>
            </a:r>
          </a:p>
        </p:txBody>
      </p:sp>
      <p:grpSp>
        <p:nvGrpSpPr>
          <p:cNvPr id="24" name="Group 23">
            <a:extLst>
              <a:ext uri="{FF2B5EF4-FFF2-40B4-BE49-F238E27FC236}">
                <a16:creationId xmlns="" xmlns:a16="http://schemas.microsoft.com/office/drawing/2014/main" id="{25A657F0-42F3-40D3-BC75-7DA1F5C6A225}"/>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423332" y="396837"/>
            <a:ext cx="7906665" cy="6058999"/>
            <a:chOff x="423332" y="396837"/>
            <a:chExt cx="7906665" cy="6058999"/>
          </a:xfrm>
        </p:grpSpPr>
        <p:sp>
          <p:nvSpPr>
            <p:cNvPr id="25" name="Rectangle 24">
              <a:extLst>
                <a:ext uri="{FF2B5EF4-FFF2-40B4-BE49-F238E27FC236}">
                  <a16:creationId xmlns="" xmlns:a16="http://schemas.microsoft.com/office/drawing/2014/main" id="{2E94FF68-7A60-47B7-AB98-1674FC7F2D1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6" name="Freeform 5">
              <a:extLst>
                <a:ext uri="{FF2B5EF4-FFF2-40B4-BE49-F238E27FC236}">
                  <a16:creationId xmlns="" xmlns:a16="http://schemas.microsoft.com/office/drawing/2014/main" id="{42B4F8D7-4E9C-45EF-9072-1AF32CEF710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7" name="Freeform 5">
              <a:extLst>
                <a:ext uri="{FF2B5EF4-FFF2-40B4-BE49-F238E27FC236}">
                  <a16:creationId xmlns="" xmlns:a16="http://schemas.microsoft.com/office/drawing/2014/main" id="{3ECBDDDB-593C-40F0-8E80-AA75798EE40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pic>
        <p:nvPicPr>
          <p:cNvPr id="5" name="Imagen 4">
            <a:extLst>
              <a:ext uri="{FF2B5EF4-FFF2-40B4-BE49-F238E27FC236}">
                <a16:creationId xmlns="" xmlns:a16="http://schemas.microsoft.com/office/drawing/2014/main" id="{AC9C26DD-7E49-AB8E-5FAB-70148CDD0CF8}"/>
              </a:ext>
            </a:extLst>
          </p:cNvPr>
          <p:cNvPicPr>
            <a:picLocks noChangeAspect="1"/>
          </p:cNvPicPr>
          <p:nvPr/>
        </p:nvPicPr>
        <p:blipFill>
          <a:blip r:embed="rId3"/>
          <a:stretch>
            <a:fillRect/>
          </a:stretch>
        </p:blipFill>
        <p:spPr>
          <a:xfrm>
            <a:off x="1109763" y="1649071"/>
            <a:ext cx="6443180" cy="3559857"/>
          </a:xfrm>
          <a:prstGeom prst="rect">
            <a:avLst/>
          </a:prstGeom>
        </p:spPr>
      </p:pic>
    </p:spTree>
    <p:extLst>
      <p:ext uri="{BB962C8B-B14F-4D97-AF65-F5344CB8AC3E}">
        <p14:creationId xmlns:p14="http://schemas.microsoft.com/office/powerpoint/2010/main" val="4432920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Sala de reuniones 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Sala de reuniones 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la de reuniones 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547</TotalTime>
  <Words>432</Words>
  <Application>Microsoft Office PowerPoint</Application>
  <PresentationFormat>Personalizado</PresentationFormat>
  <Paragraphs>85</Paragraphs>
  <Slides>20</Slides>
  <Notes>0</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Sala de reuniones Ion</vt:lpstr>
      <vt:lpstr>GOBERNANZA Y PARTICIPACION CIUDADANA</vt:lpstr>
      <vt:lpstr>La gobernanza es un modo de dirigir un país o entidad buscando el progreso económico, pero también el desarrollo social y el fortalecimiento de las instituciones. Todo lo anterior, de forma sostenible en el tiempo. A la gobernanza también se le define como un arte, el cual demanda una interacción entre los gobernantes y el pueblo.</vt:lpstr>
      <vt:lpstr>La buena gobernanza se caracteriza por: </vt:lpstr>
      <vt:lpstr>“Participación Ciudadana” es la intervención activa de la ciudadania organizada en la toma de decisions y manejo de los recursos públicos, y otros asuntos que tienen un impacto en sus propias vidas. Esto se lleva a cabo en concordancia con el Estado, a través de mecanismos democráticos que recojan la voz popular y la hagan conocer a los respectivos niveles del gobierno.    </vt:lpstr>
      <vt:lpstr>En diversas instancias la participación ciudadana está inmersa en los temas de Gobernanza:     Voto  Encuestas sociales  Asambleas comunitarias  Plebiscito  Consulta popular  Cabildo abierto  Iniciativa legislativa  Incorporación de consejos  ciudadanos en organismos  públicos para la creación o  estructuración de políticas públicas  Contraloría social  </vt:lpstr>
      <vt:lpstr>La participación ciudadana, elemento clave de la gobernanza   Esto permite a los habitantes tener voz en las decisiones que afectan sus vidas; construyen un tejido social y una cultura de paz </vt:lpstr>
      <vt:lpstr>Dia a día vemos de manera activa la participación ciudadana en la gobernanza. </vt:lpstr>
      <vt:lpstr>Presentación de PowerPoint</vt:lpstr>
      <vt:lpstr>Presentación de PowerPoint</vt:lpstr>
      <vt:lpstr>Presentación de PowerPoint</vt:lpstr>
      <vt:lpstr> </vt:lpstr>
      <vt:lpstr>Presentación de PowerPoint</vt:lpstr>
      <vt:lpstr>Presentación de PowerPoint</vt:lpstr>
      <vt:lpstr>Presentación de PowerPoint</vt:lpstr>
      <vt:lpstr>Presentación de PowerPoint</vt:lpstr>
      <vt:lpstr>Presentación de PowerPoint</vt:lpstr>
      <vt:lpstr>  La Auditoria Superior Local del Estado de Nayarit.</vt:lpstr>
      <vt:lpstr>La contraloría del municipio de Guadalajara creo el programa de nombre mirada pública.</vt:lpstr>
      <vt:lpstr>Presentación de PowerPoint</vt:lpstr>
      <vt:lpstr> CPC. José Luis Aguilar Gutiérrez.    Contactor 3310116759.</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GOBERNANZA Y PARTICIPACION CIUDADANA</dc:title>
  <dc:creator>RAFAEL AGUILAR</dc:creator>
  <cp:lastModifiedBy>usuario</cp:lastModifiedBy>
  <cp:revision>7</cp:revision>
  <dcterms:created xsi:type="dcterms:W3CDTF">2024-04-01T15:06:58Z</dcterms:created>
  <dcterms:modified xsi:type="dcterms:W3CDTF">2024-04-08T14:30:59Z</dcterms:modified>
</cp:coreProperties>
</file>