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6"/>
  </p:notesMasterIdLst>
  <p:sldIdLst>
    <p:sldId id="256" r:id="rId2"/>
    <p:sldId id="295" r:id="rId3"/>
    <p:sldId id="388" r:id="rId4"/>
    <p:sldId id="389" r:id="rId5"/>
    <p:sldId id="390" r:id="rId6"/>
    <p:sldId id="394" r:id="rId7"/>
    <p:sldId id="391" r:id="rId8"/>
    <p:sldId id="392" r:id="rId9"/>
    <p:sldId id="395" r:id="rId10"/>
    <p:sldId id="397" r:id="rId11"/>
    <p:sldId id="406" r:id="rId12"/>
    <p:sldId id="407" r:id="rId13"/>
    <p:sldId id="404" r:id="rId14"/>
    <p:sldId id="273" r:id="rId15"/>
    <p:sldId id="276" r:id="rId16"/>
    <p:sldId id="277" r:id="rId17"/>
    <p:sldId id="281" r:id="rId18"/>
    <p:sldId id="284" r:id="rId19"/>
    <p:sldId id="400" r:id="rId20"/>
    <p:sldId id="401" r:id="rId21"/>
    <p:sldId id="402" r:id="rId22"/>
    <p:sldId id="260" r:id="rId23"/>
    <p:sldId id="405" r:id="rId24"/>
    <p:sldId id="408" r:id="rId25"/>
  </p:sldIdLst>
  <p:sldSz cx="9144000" cy="5143500" type="screen16x9"/>
  <p:notesSz cx="7010400" cy="9296400"/>
  <p:embeddedFontLs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Roboto Slab" pitchFamily="2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ADD2BE-D0F3-46ED-A0BE-2332052C2427}">
  <a:tblStyle styleId="{88ADD2BE-D0F3-46ED-A0BE-2332052C24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B7DDB2-A729-435D-8956-4EC6CEC2242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23" autoAdjust="0"/>
    <p:restoredTop sz="86481" autoAdjust="0"/>
  </p:normalViewPr>
  <p:slideViewPr>
    <p:cSldViewPr snapToGrid="0">
      <p:cViewPr varScale="1">
        <p:scale>
          <a:sx n="82" d="100"/>
          <a:sy n="82" d="100"/>
        </p:scale>
        <p:origin x="624" y="84"/>
      </p:cViewPr>
      <p:guideLst/>
    </p:cSldViewPr>
  </p:slideViewPr>
  <p:outlineViewPr>
    <p:cViewPr>
      <p:scale>
        <a:sx n="33" d="100"/>
        <a:sy n="33" d="100"/>
      </p:scale>
      <p:origin x="0" y="-31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94b42b6a_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94b42b6a_03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117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267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771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886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980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770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3615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6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1770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953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1067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9401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f391192_05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1336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5537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f391192_05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488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f391192_0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9726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801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005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169100" y="400050"/>
            <a:ext cx="7554900" cy="3842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33400" y="1440375"/>
            <a:ext cx="5041200" cy="3150600"/>
          </a:xfrm>
          <a:prstGeom prst="rect">
            <a:avLst/>
          </a:prstGeom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None/>
              <a:defRPr sz="6000">
                <a:solidFill>
                  <a:srgbClr val="11111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1169100" y="721350"/>
            <a:ext cx="7441500" cy="387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533400" y="552450"/>
            <a:ext cx="2106600" cy="12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>
            <a:off x="521275" y="560700"/>
            <a:ext cx="8036100" cy="4022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1169100" y="721350"/>
            <a:ext cx="7441500" cy="387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533400" y="552450"/>
            <a:ext cx="2106600" cy="12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203050" y="1132549"/>
            <a:ext cx="5185200" cy="32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□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▣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5427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1169100" y="721350"/>
            <a:ext cx="7441500" cy="387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533400" y="552450"/>
            <a:ext cx="2106600" cy="12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3012775" y="1052499"/>
            <a:ext cx="2597400" cy="32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▣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66774" y="1052499"/>
            <a:ext cx="2597400" cy="32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▣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381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1169100" y="721350"/>
            <a:ext cx="7441500" cy="387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02275" y="1230875"/>
            <a:ext cx="5721000" cy="30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rtl="0">
              <a:spcBef>
                <a:spcPts val="600"/>
              </a:spcBef>
              <a:spcAft>
                <a:spcPts val="0"/>
              </a:spcAft>
              <a:buSzPts val="3200"/>
              <a:buFont typeface="Georgia"/>
              <a:buChar char="□"/>
              <a:defRPr sz="3200" i="1"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■"/>
              <a:defRPr sz="3200" i="1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▣"/>
              <a:defRPr sz="3200" i="1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●"/>
              <a:defRPr sz="3200" i="1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○"/>
              <a:defRPr sz="3200" i="1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■"/>
              <a:defRPr sz="3200" i="1"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●"/>
              <a:defRPr sz="3200" i="1"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431800" rtl="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○"/>
              <a:defRPr sz="3200" i="1"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431800">
              <a:spcBef>
                <a:spcPts val="0"/>
              </a:spcBef>
              <a:spcAft>
                <a:spcPts val="0"/>
              </a:spcAft>
              <a:buSzPts val="3200"/>
              <a:buFont typeface="Georgia"/>
              <a:buChar char="■"/>
              <a:defRPr sz="3200" i="1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208375" y="58689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rgbClr val="FF0000"/>
                </a:solidFill>
              </a:rPr>
              <a:t>“</a:t>
            </a:r>
            <a:endParaRPr sz="10000" b="1">
              <a:solidFill>
                <a:srgbClr val="FF0000"/>
              </a:solidFill>
            </a:endParaRPr>
          </a:p>
        </p:txBody>
      </p:sp>
      <p:sp>
        <p:nvSpPr>
          <p:cNvPr id="21" name="Google Shape;21;p4"/>
          <p:cNvSpPr/>
          <p:nvPr/>
        </p:nvSpPr>
        <p:spPr>
          <a:xfrm>
            <a:off x="539122" y="556741"/>
            <a:ext cx="1295700" cy="12984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343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33400" y="552450"/>
            <a:ext cx="2106600" cy="12576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03050" y="1132549"/>
            <a:ext cx="5185200" cy="3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□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■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▣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●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○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■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●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○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Georgia"/>
              <a:buChar char="■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buNone/>
              <a:defRPr sz="1300">
                <a:solidFill>
                  <a:srgbClr val="B7B7B7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6" r:id="rId3"/>
    <p:sldLayoutId id="2147483659" r:id="rId4"/>
    <p:sldLayoutId id="2147483660" r:id="rId5"/>
    <p:sldLayoutId id="2147483661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ctrTitle"/>
          </p:nvPr>
        </p:nvSpPr>
        <p:spPr>
          <a:xfrm>
            <a:off x="2997200" y="2452211"/>
            <a:ext cx="5909733" cy="13154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MX" sz="2800" dirty="0"/>
              <a:t>Sistema Nacional Anticorrupción</a:t>
            </a:r>
            <a:br>
              <a:rPr lang="es-MX" sz="3600" b="1" dirty="0"/>
            </a:br>
            <a:r>
              <a:rPr lang="es-MX" sz="2400" b="1" dirty="0">
                <a:solidFill>
                  <a:srgbClr val="FF0000"/>
                </a:solidFill>
              </a:rPr>
              <a:t>Alejandro Herrera Macías</a:t>
            </a:r>
            <a:br>
              <a:rPr lang="es-MX" sz="2400" b="1" dirty="0"/>
            </a:br>
            <a:r>
              <a:rPr lang="es-MX" sz="1600" b="1" dirty="0">
                <a:solidFill>
                  <a:schemeClr val="tx2">
                    <a:lumMod val="75000"/>
                  </a:schemeClr>
                </a:solidFill>
              </a:rPr>
              <a:t>8 de abril de 2024| Tepic, Nayarit.</a:t>
            </a:r>
            <a:endParaRPr lang="es-MX" sz="6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"/>
          <p:cNvSpPr txBox="1">
            <a:spLocks noGrp="1"/>
          </p:cNvSpPr>
          <p:nvPr>
            <p:ph type="subTitle" idx="4294967295"/>
          </p:nvPr>
        </p:nvSpPr>
        <p:spPr>
          <a:xfrm>
            <a:off x="840701" y="1542934"/>
            <a:ext cx="7462597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FFFF"/>
                </a:solidFill>
                <a:highlight>
                  <a:srgbClr val="FF0000"/>
                </a:highlight>
                <a:latin typeface="Roboto Slab" pitchFamily="2" charset="0"/>
                <a:ea typeface="Roboto Slab" pitchFamily="2" charset="0"/>
                <a:cs typeface="Roboto Slab" pitchFamily="2" charset="0"/>
              </a:rPr>
              <a:t>¿Es importante una Política Anticorrupción?</a:t>
            </a:r>
            <a:endParaRPr sz="4000" dirty="0">
              <a:solidFill>
                <a:srgbClr val="FFFFFF"/>
              </a:solidFill>
              <a:highlight>
                <a:srgbClr val="FF0000"/>
              </a:highlight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26" name="Google Shape;326;p33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560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ctrTitle" idx="4294967295"/>
          </p:nvPr>
        </p:nvSpPr>
        <p:spPr>
          <a:xfrm>
            <a:off x="113500" y="1248999"/>
            <a:ext cx="6966600" cy="1159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rgbClr val="FFFFFF"/>
                </a:solidFill>
                <a:highlight>
                  <a:srgbClr val="FF0000"/>
                </a:highlight>
              </a:rPr>
              <a:t>Cinco datos </a:t>
            </a:r>
            <a:endParaRPr sz="9600" dirty="0">
              <a:solidFill>
                <a:srgbClr val="FFFFFF"/>
              </a:solidFill>
              <a:highlight>
                <a:srgbClr val="FF0000"/>
              </a:highlight>
            </a:endParaRPr>
          </a:p>
        </p:txBody>
      </p:sp>
      <p:sp>
        <p:nvSpPr>
          <p:cNvPr id="178" name="Google Shape;178;p25"/>
          <p:cNvSpPr txBox="1">
            <a:spLocks noGrp="1"/>
          </p:cNvSpPr>
          <p:nvPr>
            <p:ph type="subTitle" idx="4294967295"/>
          </p:nvPr>
        </p:nvSpPr>
        <p:spPr>
          <a:xfrm>
            <a:off x="160276" y="2408799"/>
            <a:ext cx="6629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 i="1" dirty="0">
                <a:solidFill>
                  <a:srgbClr val="FF0000"/>
                </a:solidFill>
                <a:latin typeface="Georgia" panose="02040502050405020303" pitchFamily="18" charset="0"/>
              </a:rPr>
              <a:t>A nivel mundial: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" sz="7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492125" marR="0" lvl="0" indent="-492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arenR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Índice de corrupción.</a:t>
            </a:r>
          </a:p>
          <a:p>
            <a:pPr marL="492125" marR="0" lvl="0" indent="-492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arenR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Tipos de regímenes</a:t>
            </a:r>
          </a:p>
          <a:p>
            <a:pPr marL="492125" marR="0" lvl="0" indent="-492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arenR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Competitividad</a:t>
            </a:r>
          </a:p>
          <a:p>
            <a:pPr marL="492125" marR="0" lvl="0" indent="-492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arenR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Relación de competitividad con corrupción</a:t>
            </a:r>
          </a:p>
          <a:p>
            <a:pPr marL="492125" marR="0" lvl="0" indent="-492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arenR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Confianza.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" i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i="1" dirty="0"/>
          </a:p>
        </p:txBody>
      </p:sp>
      <p:sp>
        <p:nvSpPr>
          <p:cNvPr id="179" name="Google Shape;179;p25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194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" name="Imagen 1" descr="Mapa&#10;&#10;Descripción generada automáticamente">
            <a:extLst>
              <a:ext uri="{FF2B5EF4-FFF2-40B4-BE49-F238E27FC236}">
                <a16:creationId xmlns:a16="http://schemas.microsoft.com/office/drawing/2014/main" id="{3EC698A4-5554-B4D9-4ADC-EC0989E19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" y="144297"/>
            <a:ext cx="8896656" cy="4854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EFD3B-AF10-2BB9-EAC2-B0DE3F8EF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13" y="185820"/>
            <a:ext cx="1353415" cy="690456"/>
          </a:xfrm>
          <a:prstGeom prst="rect">
            <a:avLst/>
          </a:prstGeom>
        </p:spPr>
      </p:pic>
      <p:sp>
        <p:nvSpPr>
          <p:cNvPr id="4" name="Google Shape;177;p25">
            <a:extLst>
              <a:ext uri="{FF2B5EF4-FFF2-40B4-BE49-F238E27FC236}">
                <a16:creationId xmlns:a16="http://schemas.microsoft.com/office/drawing/2014/main" id="{2FF62CB7-4DDC-1707-EE59-E5D8C0679948}"/>
              </a:ext>
            </a:extLst>
          </p:cNvPr>
          <p:cNvSpPr txBox="1">
            <a:spLocks/>
          </p:cNvSpPr>
          <p:nvPr/>
        </p:nvSpPr>
        <p:spPr>
          <a:xfrm>
            <a:off x="123672" y="144297"/>
            <a:ext cx="8976713" cy="587485"/>
          </a:xfrm>
          <a:prstGeom prst="rect">
            <a:avLst/>
          </a:prstGeom>
          <a:noFill/>
          <a:ln w="762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r>
              <a:rPr lang="es-MX" sz="2800" dirty="0">
                <a:solidFill>
                  <a:srgbClr val="FFFFFF"/>
                </a:solidFill>
                <a:highlight>
                  <a:srgbClr val="FF0000"/>
                </a:highlight>
              </a:rPr>
              <a:t>Índice de percepción de corrupción 2022</a:t>
            </a:r>
          </a:p>
        </p:txBody>
      </p:sp>
    </p:spTree>
    <p:extLst>
      <p:ext uri="{BB962C8B-B14F-4D97-AF65-F5344CB8AC3E}">
        <p14:creationId xmlns:p14="http://schemas.microsoft.com/office/powerpoint/2010/main" val="297084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" name="Imagen 1" descr="Mapa&#10;&#10;Descripción generada automáticamente">
            <a:extLst>
              <a:ext uri="{FF2B5EF4-FFF2-40B4-BE49-F238E27FC236}">
                <a16:creationId xmlns:a16="http://schemas.microsoft.com/office/drawing/2014/main" id="{4CE5A5B9-7A76-75DE-F9B6-79C0D11FA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3" y="272146"/>
            <a:ext cx="8470277" cy="4839368"/>
          </a:xfrm>
          <a:prstGeom prst="rect">
            <a:avLst/>
          </a:prstGeom>
        </p:spPr>
      </p:pic>
      <p:sp>
        <p:nvSpPr>
          <p:cNvPr id="5" name="Google Shape;116;p18">
            <a:extLst>
              <a:ext uri="{FF2B5EF4-FFF2-40B4-BE49-F238E27FC236}">
                <a16:creationId xmlns:a16="http://schemas.microsoft.com/office/drawing/2014/main" id="{E53BF860-EB03-8C16-7184-27E9DB5EEFE4}"/>
              </a:ext>
            </a:extLst>
          </p:cNvPr>
          <p:cNvSpPr txBox="1">
            <a:spLocks/>
          </p:cNvSpPr>
          <p:nvPr/>
        </p:nvSpPr>
        <p:spPr>
          <a:xfrm>
            <a:off x="7045823" y="130629"/>
            <a:ext cx="1939284" cy="800189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r>
              <a:rPr lang="es-MX" sz="2000" dirty="0"/>
              <a:t>Tipos de regímenes</a:t>
            </a:r>
          </a:p>
        </p:txBody>
      </p:sp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7642A993-3EDE-08FD-8227-C4B39D824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447" y="4424530"/>
            <a:ext cx="970660" cy="49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4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3" name="Marcador de contenido 6" descr="Mapa&#10;&#10;Descripción generada automáticamente">
            <a:extLst>
              <a:ext uri="{FF2B5EF4-FFF2-40B4-BE49-F238E27FC236}">
                <a16:creationId xmlns:a16="http://schemas.microsoft.com/office/drawing/2014/main" id="{D65139FC-D08C-0A13-62C7-59119A357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7" y="0"/>
            <a:ext cx="8697651" cy="5087639"/>
          </a:xfrm>
          <a:prstGeom prst="rect">
            <a:avLst/>
          </a:prstGeom>
        </p:spPr>
      </p:pic>
      <p:sp>
        <p:nvSpPr>
          <p:cNvPr id="4" name="Google Shape;116;p18">
            <a:extLst>
              <a:ext uri="{FF2B5EF4-FFF2-40B4-BE49-F238E27FC236}">
                <a16:creationId xmlns:a16="http://schemas.microsoft.com/office/drawing/2014/main" id="{8DD8B2B4-5DCF-D5E1-B9E4-134C5CF30FDD}"/>
              </a:ext>
            </a:extLst>
          </p:cNvPr>
          <p:cNvSpPr txBox="1">
            <a:spLocks/>
          </p:cNvSpPr>
          <p:nvPr/>
        </p:nvSpPr>
        <p:spPr>
          <a:xfrm>
            <a:off x="6827960" y="222837"/>
            <a:ext cx="2215473" cy="492412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r>
              <a:rPr lang="es-MX" sz="2000" dirty="0"/>
              <a:t>Competitividad</a:t>
            </a:r>
          </a:p>
        </p:txBody>
      </p:sp>
    </p:spTree>
    <p:extLst>
      <p:ext uri="{BB962C8B-B14F-4D97-AF65-F5344CB8AC3E}">
        <p14:creationId xmlns:p14="http://schemas.microsoft.com/office/powerpoint/2010/main" val="399899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id="{B3A41EC6-7E2B-8C3F-C07B-4CCDE78B8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98" y="185204"/>
            <a:ext cx="8723249" cy="477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73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>
            <a:spLocks noGrp="1"/>
          </p:cNvSpPr>
          <p:nvPr>
            <p:ph type="sldNum" idx="12"/>
          </p:nvPr>
        </p:nvSpPr>
        <p:spPr>
          <a:xfrm>
            <a:off x="4297650" y="471791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E136DC2-E30B-AEFB-1313-FFE4D30B5A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5" t="6972" r="11393"/>
          <a:stretch/>
        </p:blipFill>
        <p:spPr>
          <a:xfrm>
            <a:off x="186867" y="207202"/>
            <a:ext cx="4110783" cy="3720743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411D370A-CCB3-FBE3-56B0-909A3B58F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933" y="1864398"/>
            <a:ext cx="4498966" cy="3152875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0C27571-0AA6-9FA1-1C39-D8AD339FE21F}"/>
              </a:ext>
            </a:extLst>
          </p:cNvPr>
          <p:cNvSpPr txBox="1"/>
          <p:nvPr/>
        </p:nvSpPr>
        <p:spPr>
          <a:xfrm>
            <a:off x="334713" y="4015152"/>
            <a:ext cx="3855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Georgia" panose="02040502050405020303" pitchFamily="18" charset="0"/>
              </a:rPr>
              <a:t>La confianza ha disminuido en los gobiernos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9E3466-5E4B-A3B2-AE19-BB3F3BA136F1}"/>
              </a:ext>
            </a:extLst>
          </p:cNvPr>
          <p:cNvSpPr txBox="1"/>
          <p:nvPr/>
        </p:nvSpPr>
        <p:spPr>
          <a:xfrm>
            <a:off x="5238682" y="1176793"/>
            <a:ext cx="3595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Georgia" panose="02040502050405020303" pitchFamily="18" charset="0"/>
              </a:rPr>
              <a:t>Solo el 48% </a:t>
            </a:r>
            <a:r>
              <a:rPr lang="es-MX" dirty="0">
                <a:latin typeface="Georgia" panose="02040502050405020303" pitchFamily="18" charset="0"/>
              </a:rPr>
              <a:t>apoya la democracia como forma de gobierno…¿Y el resto?</a:t>
            </a:r>
          </a:p>
        </p:txBody>
      </p:sp>
    </p:spTree>
    <p:extLst>
      <p:ext uri="{BB962C8B-B14F-4D97-AF65-F5344CB8AC3E}">
        <p14:creationId xmlns:p14="http://schemas.microsoft.com/office/powerpoint/2010/main" val="17436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6" name="Google Shape;141;p21">
            <a:extLst>
              <a:ext uri="{FF2B5EF4-FFF2-40B4-BE49-F238E27FC236}">
                <a16:creationId xmlns:a16="http://schemas.microsoft.com/office/drawing/2014/main" id="{C25CF8B3-F40B-8EAC-193F-8C18D76DCE4C}"/>
              </a:ext>
            </a:extLst>
          </p:cNvPr>
          <p:cNvSpPr txBox="1">
            <a:spLocks/>
          </p:cNvSpPr>
          <p:nvPr/>
        </p:nvSpPr>
        <p:spPr>
          <a:xfrm>
            <a:off x="651593" y="517112"/>
            <a:ext cx="6079200" cy="2031295"/>
          </a:xfrm>
          <a:prstGeom prst="rect">
            <a:avLst/>
          </a:prstGeom>
          <a:noFill/>
          <a:ln w="762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r>
              <a:rPr lang="es-MX" sz="4000" dirty="0">
                <a:solidFill>
                  <a:srgbClr val="FFFFFF"/>
                </a:solidFill>
                <a:highlight>
                  <a:srgbClr val="FF0000"/>
                </a:highlight>
              </a:rPr>
              <a:t>¿Qué hacer para abatir la corrupción?</a:t>
            </a:r>
            <a:br>
              <a:rPr lang="es-MX" sz="4000" dirty="0">
                <a:solidFill>
                  <a:srgbClr val="FFFFFF"/>
                </a:solidFill>
                <a:highlight>
                  <a:schemeClr val="dk1"/>
                </a:highlight>
              </a:rPr>
            </a:br>
            <a:endParaRPr lang="es-MX" sz="4000" dirty="0">
              <a:solidFill>
                <a:srgbClr val="FFFFFF"/>
              </a:solidFill>
              <a:highlight>
                <a:schemeClr val="dk1"/>
              </a:highligh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705515A-1606-E062-0E4D-CD282169498D}"/>
              </a:ext>
            </a:extLst>
          </p:cNvPr>
          <p:cNvSpPr/>
          <p:nvPr/>
        </p:nvSpPr>
        <p:spPr>
          <a:xfrm>
            <a:off x="3940779" y="2942985"/>
            <a:ext cx="5026487" cy="20055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Google Shape;140;p21">
            <a:extLst>
              <a:ext uri="{FF2B5EF4-FFF2-40B4-BE49-F238E27FC236}">
                <a16:creationId xmlns:a16="http://schemas.microsoft.com/office/drawing/2014/main" id="{DAEBA6B3-39EC-8D09-0FD9-B1710E4309A5}"/>
              </a:ext>
            </a:extLst>
          </p:cNvPr>
          <p:cNvPicPr preferRelativeResize="0"/>
          <p:nvPr/>
        </p:nvPicPr>
        <p:blipFill>
          <a:blip r:embed="rId3">
            <a:alphaModFix amt="67000"/>
          </a:blip>
          <a:srcRect t="3672" b="3672"/>
          <a:stretch/>
        </p:blipFill>
        <p:spPr>
          <a:xfrm>
            <a:off x="3941909" y="2942984"/>
            <a:ext cx="5026487" cy="20055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FEBBFFF-3921-D33E-9862-BF02E041F485}"/>
              </a:ext>
            </a:extLst>
          </p:cNvPr>
          <p:cNvSpPr txBox="1"/>
          <p:nvPr/>
        </p:nvSpPr>
        <p:spPr>
          <a:xfrm>
            <a:off x="1186617" y="1939720"/>
            <a:ext cx="52674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accent1"/>
                </a:solidFill>
                <a:latin typeface="Georgia" panose="02040502050405020303" pitchFamily="18" charset="0"/>
              </a:rPr>
              <a:t>Rendición de cuentas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accent1"/>
                </a:solidFill>
                <a:latin typeface="Georgia" panose="02040502050405020303" pitchFamily="18" charset="0"/>
              </a:rPr>
              <a:t>Profesionalización de los servidores públicos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accent1"/>
                </a:solidFill>
                <a:latin typeface="Georgia" panose="02040502050405020303" pitchFamily="18" charset="0"/>
              </a:rPr>
              <a:t>Objetivo: Confianza</a:t>
            </a:r>
          </a:p>
        </p:txBody>
      </p:sp>
    </p:spTree>
    <p:extLst>
      <p:ext uri="{BB962C8B-B14F-4D97-AF65-F5344CB8AC3E}">
        <p14:creationId xmlns:p14="http://schemas.microsoft.com/office/powerpoint/2010/main" val="420667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350559" y="385451"/>
            <a:ext cx="3237885" cy="923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 profesionalización</a:t>
            </a:r>
            <a:endParaRPr dirty="0"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2"/>
          </p:nvPr>
        </p:nvSpPr>
        <p:spPr>
          <a:xfrm>
            <a:off x="1306285" y="1593695"/>
            <a:ext cx="7161520" cy="22410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MX" sz="1700" dirty="0"/>
              <a:t>El </a:t>
            </a:r>
            <a:r>
              <a:rPr lang="es-MX" sz="1700" dirty="0">
                <a:solidFill>
                  <a:schemeClr val="accent1"/>
                </a:solidFill>
              </a:rPr>
              <a:t>capital humano es el activo más importante </a:t>
            </a:r>
            <a:r>
              <a:rPr lang="es-MX" sz="1700" dirty="0"/>
              <a:t>de una organización.  Es la diferencia que hará un país exitoso.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MX" sz="1700" dirty="0"/>
              <a:t>El gobierno debe poseer el capital humano con las </a:t>
            </a:r>
            <a:r>
              <a:rPr lang="es-MX" sz="1700" dirty="0">
                <a:solidFill>
                  <a:schemeClr val="accent1"/>
                </a:solidFill>
              </a:rPr>
              <a:t>competencias necesarias </a:t>
            </a:r>
            <a:r>
              <a:rPr lang="es-MX" sz="1700" dirty="0"/>
              <a:t>para atender los retos del Siglo XXI.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MX" sz="1700" dirty="0"/>
              <a:t> La profesionalización es parte integral de una </a:t>
            </a:r>
            <a:r>
              <a:rPr lang="es-MX" sz="1700" dirty="0">
                <a:solidFill>
                  <a:schemeClr val="accent1"/>
                </a:solidFill>
              </a:rPr>
              <a:t>democracia moderna.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MX" sz="1700" dirty="0"/>
              <a:t>Las elecciones se gana con los votos, pero la gobernabilidad y generación de </a:t>
            </a:r>
            <a:r>
              <a:rPr lang="es-MX" sz="1700" dirty="0">
                <a:solidFill>
                  <a:schemeClr val="accent1"/>
                </a:solidFill>
              </a:rPr>
              <a:t>resultados</a:t>
            </a:r>
            <a:r>
              <a:rPr lang="es-MX" sz="1700" dirty="0"/>
              <a:t> con una administración pública funcional.</a:t>
            </a:r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0258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350558" y="385451"/>
            <a:ext cx="4831041" cy="6770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Reforma Constitucional</a:t>
            </a:r>
            <a:endParaRPr sz="3200" dirty="0"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6" name="29 Rectángulo">
            <a:extLst>
              <a:ext uri="{FF2B5EF4-FFF2-40B4-BE49-F238E27FC236}">
                <a16:creationId xmlns:a16="http://schemas.microsoft.com/office/drawing/2014/main" id="{C645D655-1012-580D-FC0F-A19B32AB1930}"/>
              </a:ext>
            </a:extLst>
          </p:cNvPr>
          <p:cNvSpPr/>
          <p:nvPr/>
        </p:nvSpPr>
        <p:spPr>
          <a:xfrm>
            <a:off x="252215" y="872680"/>
            <a:ext cx="6858000" cy="6416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b="1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Publicada </a:t>
            </a:r>
            <a:r>
              <a:rPr lang="es-MX" sz="1100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el 27 de mayo de 2015 en el Diario Oficial de la Federación</a:t>
            </a:r>
          </a:p>
        </p:txBody>
      </p:sp>
      <p:sp>
        <p:nvSpPr>
          <p:cNvPr id="4" name="CuadroTexto 2">
            <a:extLst>
              <a:ext uri="{FF2B5EF4-FFF2-40B4-BE49-F238E27FC236}">
                <a16:creationId xmlns:a16="http://schemas.microsoft.com/office/drawing/2014/main" id="{408D9306-2FC6-CEF5-22F7-215463C8431F}"/>
              </a:ext>
            </a:extLst>
          </p:cNvPr>
          <p:cNvSpPr txBox="1"/>
          <p:nvPr/>
        </p:nvSpPr>
        <p:spPr>
          <a:xfrm>
            <a:off x="7162498" y="1168457"/>
            <a:ext cx="18337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Modifica</a:t>
            </a: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el régimen de responsabilidades, incluyendo además de los servidores públicos a los 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particulares</a:t>
            </a:r>
            <a:r>
              <a:rPr lang="es-MX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173720B4-17AC-1BAD-735D-9B4F735A27AC}"/>
              </a:ext>
            </a:extLst>
          </p:cNvPr>
          <p:cNvSpPr txBox="1"/>
          <p:nvPr/>
        </p:nvSpPr>
        <p:spPr>
          <a:xfrm>
            <a:off x="4143117" y="1365206"/>
            <a:ext cx="192183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Introduce</a:t>
            </a:r>
            <a:r>
              <a:rPr lang="es-MX" sz="15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un nuevo esquema para el fincamiento de responsabilidades.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9FC679D-D7DE-DE7C-388A-F44CEC1939B3}"/>
              </a:ext>
            </a:extLst>
          </p:cNvPr>
          <p:cNvSpPr/>
          <p:nvPr/>
        </p:nvSpPr>
        <p:spPr>
          <a:xfrm>
            <a:off x="1106373" y="1361120"/>
            <a:ext cx="22802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Crea: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SNA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Comité de Participación Ciudadana (CPC)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34C4A0E-F82E-305D-2CBA-30CC2236F5D6}"/>
              </a:ext>
            </a:extLst>
          </p:cNvPr>
          <p:cNvSpPr/>
          <p:nvPr/>
        </p:nvSpPr>
        <p:spPr>
          <a:xfrm>
            <a:off x="6524352" y="3316655"/>
            <a:ext cx="208003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Amplía</a:t>
            </a:r>
            <a:r>
              <a:rPr lang="es-MX" sz="15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el plazo para la prescripción de faltas administrativas graves a </a:t>
            </a: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7 años</a:t>
            </a: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C70AA8-9C5D-A15E-26D2-15525F82A385}"/>
              </a:ext>
            </a:extLst>
          </p:cNvPr>
          <p:cNvSpPr/>
          <p:nvPr/>
        </p:nvSpPr>
        <p:spPr>
          <a:xfrm>
            <a:off x="1829478" y="3247939"/>
            <a:ext cx="3005667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Redistribuye</a:t>
            </a:r>
            <a:r>
              <a:rPr lang="es-MX" sz="1500" b="1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las facultades de investigación y sanción.</a:t>
            </a:r>
          </a:p>
          <a:p>
            <a:endParaRPr lang="es-MX" sz="75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Investigan:</a:t>
            </a:r>
            <a:r>
              <a:rPr lang="es-MX" sz="1500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SFP, OIC y ASF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MX" sz="15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" pitchFamily="2" charset="0"/>
                <a:ea typeface="Roboto Slab" pitchFamily="2" charset="0"/>
                <a:cs typeface="Roboto Slab" pitchFamily="2" charset="0"/>
              </a:rPr>
              <a:t>Sancionan:</a:t>
            </a:r>
            <a:r>
              <a:rPr lang="es-MX" sz="1500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1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SFP y TFJA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4C012F0-CDCA-214B-5813-6BD1E05D779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0" y="1335651"/>
            <a:ext cx="1071440" cy="107144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796434D-0FA2-E5D3-3E08-7C6DEFFF02F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49" y="1396954"/>
            <a:ext cx="1141421" cy="114142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9C56BC4-DC92-1451-15F2-024671D99AF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281" y="1448847"/>
            <a:ext cx="1066522" cy="106652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1B3C4AA-DCF4-8967-FD3E-1933B0F4F3A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58" y="3007299"/>
            <a:ext cx="1550502" cy="138805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B6374BE-A4FD-8D31-BA14-00BED3FE098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39" y="3207596"/>
            <a:ext cx="1351220" cy="135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03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350558" y="385451"/>
            <a:ext cx="8253828" cy="5539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¿Para qué sirve el Sistema Nacional Anticorrupción?</a:t>
            </a:r>
            <a:endParaRPr dirty="0"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9DCC9B-C47B-ED47-E2B5-3A46083D0B10}"/>
              </a:ext>
            </a:extLst>
          </p:cNvPr>
          <p:cNvSpPr txBox="1">
            <a:spLocks/>
          </p:cNvSpPr>
          <p:nvPr/>
        </p:nvSpPr>
        <p:spPr>
          <a:xfrm>
            <a:off x="1267434" y="1496838"/>
            <a:ext cx="7336952" cy="2149823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s-MX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El SNA,  es una política integral que incluye a los diferentes órdenes de gobierno, instituciones encargadas de la fiscalización, impartición de justicia y una sociedad civil representada en el mismo Sistema, con el objeto de  hacer que los gobiernos y los diversos entes rindan cuentas a efecto de disminuir los índices de corrupción y que eventualmente se traduzca en mejores resultados. </a:t>
            </a: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  <a:p>
            <a:pPr algn="ctr"/>
            <a:endParaRPr lang="es-MX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41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105BD2A-1BFF-C86B-231C-2805A43E0EB3}"/>
              </a:ext>
            </a:extLst>
          </p:cNvPr>
          <p:cNvCxnSpPr>
            <a:cxnSpLocks/>
          </p:cNvCxnSpPr>
          <p:nvPr/>
        </p:nvCxnSpPr>
        <p:spPr>
          <a:xfrm>
            <a:off x="2690455" y="2330770"/>
            <a:ext cx="0" cy="19013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número de diapositiva 1">
            <a:extLst>
              <a:ext uri="{FF2B5EF4-FFF2-40B4-BE49-F238E27FC236}">
                <a16:creationId xmlns:a16="http://schemas.microsoft.com/office/drawing/2014/main" id="{93F812AC-A68B-26A2-3228-4E9535BC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2737" y="4661902"/>
            <a:ext cx="734363" cy="312845"/>
          </a:xfrm>
        </p:spPr>
        <p:txBody>
          <a:bodyPr/>
          <a:lstStyle/>
          <a:p>
            <a:fld id="{091A6731-6B69-E549-8AAC-DFA867450809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5" name="Forma libre 5">
            <a:extLst>
              <a:ext uri="{FF2B5EF4-FFF2-40B4-BE49-F238E27FC236}">
                <a16:creationId xmlns:a16="http://schemas.microsoft.com/office/drawing/2014/main" id="{666DC5B9-783E-F99A-407F-75322A68A748}"/>
              </a:ext>
            </a:extLst>
          </p:cNvPr>
          <p:cNvSpPr/>
          <p:nvPr/>
        </p:nvSpPr>
        <p:spPr>
          <a:xfrm>
            <a:off x="5463270" y="2330770"/>
            <a:ext cx="165970" cy="47690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09298"/>
                </a:lnTo>
                <a:lnTo>
                  <a:pt x="221293" y="709298"/>
                </a:lnTo>
              </a:path>
            </a:pathLst>
          </a:custGeom>
          <a:noFill/>
          <a:ln w="254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sz="1050"/>
          </a:p>
        </p:txBody>
      </p:sp>
      <p:sp>
        <p:nvSpPr>
          <p:cNvPr id="6" name="Forma libre 9">
            <a:extLst>
              <a:ext uri="{FF2B5EF4-FFF2-40B4-BE49-F238E27FC236}">
                <a16:creationId xmlns:a16="http://schemas.microsoft.com/office/drawing/2014/main" id="{37719A3A-D346-39E8-E602-3B2BD249B616}"/>
              </a:ext>
            </a:extLst>
          </p:cNvPr>
          <p:cNvSpPr/>
          <p:nvPr/>
        </p:nvSpPr>
        <p:spPr>
          <a:xfrm>
            <a:off x="5243109" y="1367502"/>
            <a:ext cx="744880" cy="32111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72315"/>
                </a:lnTo>
                <a:lnTo>
                  <a:pt x="993173" y="272315"/>
                </a:lnTo>
                <a:lnTo>
                  <a:pt x="993173" y="428148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sz="1050"/>
          </a:p>
        </p:txBody>
      </p:sp>
      <p:sp>
        <p:nvSpPr>
          <p:cNvPr id="7" name="Forma libre 10">
            <a:extLst>
              <a:ext uri="{FF2B5EF4-FFF2-40B4-BE49-F238E27FC236}">
                <a16:creationId xmlns:a16="http://schemas.microsoft.com/office/drawing/2014/main" id="{5451651F-857E-E6C9-F433-0DD36E71EAF4}"/>
              </a:ext>
            </a:extLst>
          </p:cNvPr>
          <p:cNvSpPr/>
          <p:nvPr/>
        </p:nvSpPr>
        <p:spPr>
          <a:xfrm>
            <a:off x="3899312" y="2371798"/>
            <a:ext cx="165970" cy="2215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48334"/>
                </a:lnTo>
                <a:lnTo>
                  <a:pt x="222619" y="648334"/>
                </a:lnTo>
              </a:path>
            </a:pathLst>
          </a:custGeom>
          <a:noFill/>
          <a:ln w="254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sz="1050"/>
          </a:p>
        </p:txBody>
      </p:sp>
      <p:sp>
        <p:nvSpPr>
          <p:cNvPr id="8" name="Forma libre 11">
            <a:extLst>
              <a:ext uri="{FF2B5EF4-FFF2-40B4-BE49-F238E27FC236}">
                <a16:creationId xmlns:a16="http://schemas.microsoft.com/office/drawing/2014/main" id="{3E3DDF98-456A-D4B8-08B7-44376327EC5B}"/>
              </a:ext>
            </a:extLst>
          </p:cNvPr>
          <p:cNvSpPr/>
          <p:nvPr/>
        </p:nvSpPr>
        <p:spPr>
          <a:xfrm>
            <a:off x="3551452" y="1333271"/>
            <a:ext cx="695130" cy="2481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26840" y="0"/>
                </a:moveTo>
                <a:lnTo>
                  <a:pt x="926840" y="247589"/>
                </a:lnTo>
                <a:lnTo>
                  <a:pt x="0" y="247589"/>
                </a:lnTo>
                <a:lnTo>
                  <a:pt x="0" y="403423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sz="1050"/>
          </a:p>
        </p:txBody>
      </p:sp>
      <p:sp>
        <p:nvSpPr>
          <p:cNvPr id="10" name="Forma libre 14">
            <a:extLst>
              <a:ext uri="{FF2B5EF4-FFF2-40B4-BE49-F238E27FC236}">
                <a16:creationId xmlns:a16="http://schemas.microsoft.com/office/drawing/2014/main" id="{DDFC1DD9-9505-29F2-B945-FB29A95B64B3}"/>
              </a:ext>
            </a:extLst>
          </p:cNvPr>
          <p:cNvSpPr/>
          <p:nvPr/>
        </p:nvSpPr>
        <p:spPr>
          <a:xfrm>
            <a:off x="3307333" y="752965"/>
            <a:ext cx="3048588" cy="603599"/>
          </a:xfrm>
          <a:custGeom>
            <a:avLst/>
            <a:gdLst>
              <a:gd name="connsiteX0" fmla="*/ 0 w 2157166"/>
              <a:gd name="connsiteY0" fmla="*/ 0 h 804798"/>
              <a:gd name="connsiteX1" fmla="*/ 2157166 w 2157166"/>
              <a:gd name="connsiteY1" fmla="*/ 0 h 804798"/>
              <a:gd name="connsiteX2" fmla="*/ 2157166 w 2157166"/>
              <a:gd name="connsiteY2" fmla="*/ 804798 h 804798"/>
              <a:gd name="connsiteX3" fmla="*/ 0 w 2157166"/>
              <a:gd name="connsiteY3" fmla="*/ 804798 h 804798"/>
              <a:gd name="connsiteX4" fmla="*/ 0 w 2157166"/>
              <a:gd name="connsiteY4" fmla="*/ 0 h 804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7166" h="804798">
                <a:moveTo>
                  <a:pt x="0" y="0"/>
                </a:moveTo>
                <a:lnTo>
                  <a:pt x="2157166" y="0"/>
                </a:lnTo>
                <a:lnTo>
                  <a:pt x="2157166" y="804798"/>
                </a:lnTo>
                <a:lnTo>
                  <a:pt x="0" y="8047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73" tIns="8573" rIns="8573" bIns="8573" numCol="1" spcCol="1270" anchor="ctr" anchorCtr="0">
            <a:noAutofit/>
          </a:bodyPr>
          <a:lstStyle/>
          <a:p>
            <a:pPr algn="ctr" defTabSz="6000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800" b="1" dirty="0">
                <a:solidFill>
                  <a:schemeClr val="tx1"/>
                </a:solidFill>
                <a:latin typeface="+mj-lt"/>
              </a:rPr>
              <a:t>Sistema Nacional Anticorrupción (SNA)</a:t>
            </a:r>
          </a:p>
        </p:txBody>
      </p:sp>
      <p:sp>
        <p:nvSpPr>
          <p:cNvPr id="11" name="Forma libre 18">
            <a:extLst>
              <a:ext uri="{FF2B5EF4-FFF2-40B4-BE49-F238E27FC236}">
                <a16:creationId xmlns:a16="http://schemas.microsoft.com/office/drawing/2014/main" id="{517BC5ED-8EEC-AB38-58AF-5C55B635E4ED}"/>
              </a:ext>
            </a:extLst>
          </p:cNvPr>
          <p:cNvSpPr/>
          <p:nvPr/>
        </p:nvSpPr>
        <p:spPr>
          <a:xfrm>
            <a:off x="4111180" y="2735017"/>
            <a:ext cx="1285934" cy="588533"/>
          </a:xfrm>
          <a:custGeom>
            <a:avLst/>
            <a:gdLst>
              <a:gd name="connsiteX0" fmla="*/ 0 w 1576323"/>
              <a:gd name="connsiteY0" fmla="*/ 0 h 673334"/>
              <a:gd name="connsiteX1" fmla="*/ 1576323 w 1576323"/>
              <a:gd name="connsiteY1" fmla="*/ 0 h 673334"/>
              <a:gd name="connsiteX2" fmla="*/ 1576323 w 1576323"/>
              <a:gd name="connsiteY2" fmla="*/ 673334 h 673334"/>
              <a:gd name="connsiteX3" fmla="*/ 0 w 1576323"/>
              <a:gd name="connsiteY3" fmla="*/ 673334 h 673334"/>
              <a:gd name="connsiteX4" fmla="*/ 0 w 1576323"/>
              <a:gd name="connsiteY4" fmla="*/ 0 h 67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6323" h="673334">
                <a:moveTo>
                  <a:pt x="0" y="0"/>
                </a:moveTo>
                <a:lnTo>
                  <a:pt x="1576323" y="0"/>
                </a:lnTo>
                <a:lnTo>
                  <a:pt x="1576323" y="673334"/>
                </a:lnTo>
                <a:lnTo>
                  <a:pt x="0" y="6733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191" tIns="6191" rIns="6191" bIns="6191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/>
              <a:t>5 ciudadanos de probidad y prestigio</a:t>
            </a:r>
          </a:p>
        </p:txBody>
      </p:sp>
      <p:sp>
        <p:nvSpPr>
          <p:cNvPr id="12" name="Forma libre 19">
            <a:extLst>
              <a:ext uri="{FF2B5EF4-FFF2-40B4-BE49-F238E27FC236}">
                <a16:creationId xmlns:a16="http://schemas.microsoft.com/office/drawing/2014/main" id="{223FC749-34E2-7CA4-7A41-7D0D9585C6CC}"/>
              </a:ext>
            </a:extLst>
          </p:cNvPr>
          <p:cNvSpPr/>
          <p:nvPr/>
        </p:nvSpPr>
        <p:spPr>
          <a:xfrm>
            <a:off x="5144777" y="1812162"/>
            <a:ext cx="1170655" cy="556548"/>
          </a:xfrm>
          <a:custGeom>
            <a:avLst/>
            <a:gdLst>
              <a:gd name="connsiteX0" fmla="*/ 0 w 1560873"/>
              <a:gd name="connsiteY0" fmla="*/ 0 h 742064"/>
              <a:gd name="connsiteX1" fmla="*/ 1560873 w 1560873"/>
              <a:gd name="connsiteY1" fmla="*/ 0 h 742064"/>
              <a:gd name="connsiteX2" fmla="*/ 1560873 w 1560873"/>
              <a:gd name="connsiteY2" fmla="*/ 742064 h 742064"/>
              <a:gd name="connsiteX3" fmla="*/ 0 w 1560873"/>
              <a:gd name="connsiteY3" fmla="*/ 742064 h 742064"/>
              <a:gd name="connsiteX4" fmla="*/ 0 w 1560873"/>
              <a:gd name="connsiteY4" fmla="*/ 0 h 74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873" h="742064">
                <a:moveTo>
                  <a:pt x="0" y="0"/>
                </a:moveTo>
                <a:lnTo>
                  <a:pt x="1560873" y="0"/>
                </a:lnTo>
                <a:lnTo>
                  <a:pt x="1560873" y="742064"/>
                </a:lnTo>
                <a:lnTo>
                  <a:pt x="0" y="742064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b="1" dirty="0">
                <a:solidFill>
                  <a:schemeClr val="tx1"/>
                </a:solidFill>
                <a:latin typeface="+mj-lt"/>
              </a:rPr>
              <a:t>Sistema Nacional de Fiscalización</a:t>
            </a:r>
          </a:p>
        </p:txBody>
      </p:sp>
      <p:sp>
        <p:nvSpPr>
          <p:cNvPr id="13" name="Forma libre 21">
            <a:extLst>
              <a:ext uri="{FF2B5EF4-FFF2-40B4-BE49-F238E27FC236}">
                <a16:creationId xmlns:a16="http://schemas.microsoft.com/office/drawing/2014/main" id="{AB9C9D4A-7097-7A61-84BC-0A4A90A6957C}"/>
              </a:ext>
            </a:extLst>
          </p:cNvPr>
          <p:cNvSpPr/>
          <p:nvPr/>
        </p:nvSpPr>
        <p:spPr>
          <a:xfrm>
            <a:off x="5732650" y="2754712"/>
            <a:ext cx="1454111" cy="568838"/>
          </a:xfrm>
          <a:custGeom>
            <a:avLst/>
            <a:gdLst>
              <a:gd name="connsiteX0" fmla="*/ 0 w 1484129"/>
              <a:gd name="connsiteY0" fmla="*/ 0 h 673252"/>
              <a:gd name="connsiteX1" fmla="*/ 1484129 w 1484129"/>
              <a:gd name="connsiteY1" fmla="*/ 0 h 673252"/>
              <a:gd name="connsiteX2" fmla="*/ 1484129 w 1484129"/>
              <a:gd name="connsiteY2" fmla="*/ 673252 h 673252"/>
              <a:gd name="connsiteX3" fmla="*/ 0 w 1484129"/>
              <a:gd name="connsiteY3" fmla="*/ 673252 h 673252"/>
              <a:gd name="connsiteX4" fmla="*/ 0 w 1484129"/>
              <a:gd name="connsiteY4" fmla="*/ 0 h 67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4129" h="673252">
                <a:moveTo>
                  <a:pt x="0" y="0"/>
                </a:moveTo>
                <a:lnTo>
                  <a:pt x="1484129" y="0"/>
                </a:lnTo>
                <a:lnTo>
                  <a:pt x="1484129" y="673252"/>
                </a:lnTo>
                <a:lnTo>
                  <a:pt x="0" y="6732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191" tIns="6191" rIns="6191" bIns="6191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/>
              <a:t>Comité Rector:</a:t>
            </a:r>
          </a:p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/>
              <a:t>SFP, ASF + 7 miembros rotatorios </a:t>
            </a:r>
          </a:p>
        </p:txBody>
      </p:sp>
      <p:sp>
        <p:nvSpPr>
          <p:cNvPr id="14" name="Forma libre 22">
            <a:extLst>
              <a:ext uri="{FF2B5EF4-FFF2-40B4-BE49-F238E27FC236}">
                <a16:creationId xmlns:a16="http://schemas.microsoft.com/office/drawing/2014/main" id="{74DC3415-C23F-2BBA-EBFE-004A52CF5F77}"/>
              </a:ext>
            </a:extLst>
          </p:cNvPr>
          <p:cNvSpPr/>
          <p:nvPr/>
        </p:nvSpPr>
        <p:spPr>
          <a:xfrm>
            <a:off x="6793750" y="1815327"/>
            <a:ext cx="1344137" cy="556548"/>
          </a:xfrm>
          <a:custGeom>
            <a:avLst/>
            <a:gdLst>
              <a:gd name="connsiteX0" fmla="*/ 0 w 1484129"/>
              <a:gd name="connsiteY0" fmla="*/ 0 h 742064"/>
              <a:gd name="connsiteX1" fmla="*/ 1484129 w 1484129"/>
              <a:gd name="connsiteY1" fmla="*/ 0 h 742064"/>
              <a:gd name="connsiteX2" fmla="*/ 1484129 w 1484129"/>
              <a:gd name="connsiteY2" fmla="*/ 742064 h 742064"/>
              <a:gd name="connsiteX3" fmla="*/ 0 w 1484129"/>
              <a:gd name="connsiteY3" fmla="*/ 742064 h 742064"/>
              <a:gd name="connsiteX4" fmla="*/ 0 w 1484129"/>
              <a:gd name="connsiteY4" fmla="*/ 0 h 74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4129" h="742064">
                <a:moveTo>
                  <a:pt x="0" y="0"/>
                </a:moveTo>
                <a:lnTo>
                  <a:pt x="1484129" y="0"/>
                </a:lnTo>
                <a:lnTo>
                  <a:pt x="1484129" y="742064"/>
                </a:lnTo>
                <a:lnTo>
                  <a:pt x="0" y="742064"/>
                </a:lnTo>
                <a:lnTo>
                  <a:pt x="0" y="0"/>
                </a:lnTo>
                <a:close/>
              </a:path>
            </a:pathLst>
          </a:custGeom>
          <a:solidFill>
            <a:srgbClr val="CD2C4E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b="1" dirty="0">
                <a:solidFill>
                  <a:schemeClr val="tx1"/>
                </a:solidFill>
                <a:latin typeface="+mj-lt"/>
              </a:rPr>
              <a:t>Sistemas Estatales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b="1" dirty="0">
                <a:solidFill>
                  <a:schemeClr val="tx1"/>
                </a:solidFill>
                <a:latin typeface="+mj-lt"/>
              </a:rPr>
              <a:t>Anticorrupción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2577E396-1E8E-76F4-0F14-2B2C8459BB5E}"/>
              </a:ext>
            </a:extLst>
          </p:cNvPr>
          <p:cNvCxnSpPr>
            <a:cxnSpLocks/>
          </p:cNvCxnSpPr>
          <p:nvPr/>
        </p:nvCxnSpPr>
        <p:spPr>
          <a:xfrm flipH="1" flipV="1">
            <a:off x="1917612" y="3574267"/>
            <a:ext cx="5083937" cy="291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AF8F4B46-E7EC-CE34-22CB-1B5FAB8570F9}"/>
              </a:ext>
            </a:extLst>
          </p:cNvPr>
          <p:cNvCxnSpPr/>
          <p:nvPr/>
        </p:nvCxnSpPr>
        <p:spPr>
          <a:xfrm>
            <a:off x="7001548" y="3571635"/>
            <a:ext cx="0" cy="16364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248A6D1-326D-90E1-2F64-7169228785BA}"/>
              </a:ext>
            </a:extLst>
          </p:cNvPr>
          <p:cNvCxnSpPr/>
          <p:nvPr/>
        </p:nvCxnSpPr>
        <p:spPr>
          <a:xfrm>
            <a:off x="1921803" y="3570866"/>
            <a:ext cx="0" cy="16364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C367F3C8-3182-6095-0E8D-9CAC5AEB174D}"/>
              </a:ext>
            </a:extLst>
          </p:cNvPr>
          <p:cNvCxnSpPr/>
          <p:nvPr/>
        </p:nvCxnSpPr>
        <p:spPr>
          <a:xfrm>
            <a:off x="3370483" y="3571758"/>
            <a:ext cx="0" cy="17338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0F0843A-3580-3E4A-E083-C8C5144E058F}"/>
              </a:ext>
            </a:extLst>
          </p:cNvPr>
          <p:cNvCxnSpPr>
            <a:cxnSpLocks/>
          </p:cNvCxnSpPr>
          <p:nvPr/>
        </p:nvCxnSpPr>
        <p:spPr>
          <a:xfrm>
            <a:off x="4291953" y="3568962"/>
            <a:ext cx="642" cy="58618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DC087B6-781C-AD44-F019-4D63F385E8DE}"/>
              </a:ext>
            </a:extLst>
          </p:cNvPr>
          <p:cNvCxnSpPr>
            <a:cxnSpLocks/>
          </p:cNvCxnSpPr>
          <p:nvPr/>
        </p:nvCxnSpPr>
        <p:spPr>
          <a:xfrm>
            <a:off x="5899413" y="3575727"/>
            <a:ext cx="0" cy="59491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087F344-3D43-B9F1-0E78-5E4381B24B1D}"/>
              </a:ext>
            </a:extLst>
          </p:cNvPr>
          <p:cNvCxnSpPr>
            <a:cxnSpLocks/>
          </p:cNvCxnSpPr>
          <p:nvPr/>
        </p:nvCxnSpPr>
        <p:spPr>
          <a:xfrm>
            <a:off x="5147323" y="3568962"/>
            <a:ext cx="0" cy="20892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F64FD979-50DA-6F5B-EBD0-489FAACB95CF}"/>
              </a:ext>
            </a:extLst>
          </p:cNvPr>
          <p:cNvCxnSpPr>
            <a:cxnSpLocks/>
          </p:cNvCxnSpPr>
          <p:nvPr/>
        </p:nvCxnSpPr>
        <p:spPr>
          <a:xfrm flipV="1">
            <a:off x="3640814" y="2447507"/>
            <a:ext cx="0" cy="520330"/>
          </a:xfrm>
          <a:prstGeom prst="line">
            <a:avLst/>
          </a:prstGeom>
          <a:ln w="57150">
            <a:solidFill>
              <a:srgbClr val="DAA600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angular 37">
            <a:extLst>
              <a:ext uri="{FF2B5EF4-FFF2-40B4-BE49-F238E27FC236}">
                <a16:creationId xmlns:a16="http://schemas.microsoft.com/office/drawing/2014/main" id="{453602AC-D499-9885-5B09-5862EEBBFD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2256078" y="2785728"/>
            <a:ext cx="100206" cy="768548"/>
          </a:xfrm>
          <a:prstGeom prst="bentConnector2">
            <a:avLst/>
          </a:prstGeom>
          <a:ln w="57150">
            <a:solidFill>
              <a:srgbClr val="DAA6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25917B3-6BA4-8748-D005-54D7C9A7831A}"/>
              </a:ext>
            </a:extLst>
          </p:cNvPr>
          <p:cNvCxnSpPr/>
          <p:nvPr/>
        </p:nvCxnSpPr>
        <p:spPr>
          <a:xfrm flipH="1" flipV="1">
            <a:off x="2743201" y="2371796"/>
            <a:ext cx="473149" cy="557873"/>
          </a:xfrm>
          <a:prstGeom prst="straightConnector1">
            <a:avLst/>
          </a:prstGeom>
          <a:ln w="539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n 24">
            <a:extLst>
              <a:ext uri="{FF2B5EF4-FFF2-40B4-BE49-F238E27FC236}">
                <a16:creationId xmlns:a16="http://schemas.microsoft.com/office/drawing/2014/main" id="{B2C41BB3-709B-DB7B-A16B-6EE2ECAED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119" y="4338267"/>
            <a:ext cx="1475552" cy="50337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544A970-1539-8B37-35BD-9AC3C90A4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017" y="4259425"/>
            <a:ext cx="1222856" cy="48772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F9DBB4C-1FC5-33B0-BA88-18BB2AFA8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0" y="3658448"/>
            <a:ext cx="900239" cy="550145"/>
          </a:xfrm>
          <a:prstGeom prst="rect">
            <a:avLst/>
          </a:prstGeom>
        </p:spPr>
      </p:pic>
      <p:sp>
        <p:nvSpPr>
          <p:cNvPr id="28" name="Rectángulo 27" descr="gsdgsg" title="cssbdsgsg">
            <a:extLst>
              <a:ext uri="{FF2B5EF4-FFF2-40B4-BE49-F238E27FC236}">
                <a16:creationId xmlns:a16="http://schemas.microsoft.com/office/drawing/2014/main" id="{8E485BCB-47D5-2BDB-D0AD-957670C969BF}"/>
              </a:ext>
            </a:extLst>
          </p:cNvPr>
          <p:cNvSpPr/>
          <p:nvPr/>
        </p:nvSpPr>
        <p:spPr>
          <a:xfrm>
            <a:off x="6550070" y="3765653"/>
            <a:ext cx="807463" cy="950492"/>
          </a:xfrm>
          <a:prstGeom prst="rect">
            <a:avLst/>
          </a:prstGeom>
          <a:noFill/>
          <a:ln cmpd="dbl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MX" sz="1050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ADFE2B2-D40A-73E2-630F-76E121EB98FD}"/>
              </a:ext>
            </a:extLst>
          </p:cNvPr>
          <p:cNvSpPr/>
          <p:nvPr/>
        </p:nvSpPr>
        <p:spPr>
          <a:xfrm>
            <a:off x="2729173" y="2961881"/>
            <a:ext cx="1066943" cy="481768"/>
          </a:xfrm>
          <a:prstGeom prst="roundRect">
            <a:avLst/>
          </a:prstGeom>
          <a:solidFill>
            <a:schemeClr val="accent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b="1" dirty="0">
                <a:solidFill>
                  <a:schemeClr val="bg1">
                    <a:lumMod val="50000"/>
                  </a:schemeClr>
                </a:solidFill>
              </a:rPr>
              <a:t>Comisión Ejecutiva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C44E3438-828B-D83F-70DC-4A53255FCF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53" y="4210938"/>
            <a:ext cx="1208638" cy="43996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A03BDCA7-CBAE-688E-9370-795BF842E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095" y="3746295"/>
            <a:ext cx="635873" cy="635873"/>
          </a:xfrm>
          <a:prstGeom prst="rect">
            <a:avLst/>
          </a:prstGeom>
        </p:spPr>
      </p:pic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CABC7EA3-A410-FA76-50EF-31091F5B08AC}"/>
              </a:ext>
            </a:extLst>
          </p:cNvPr>
          <p:cNvCxnSpPr>
            <a:cxnSpLocks/>
          </p:cNvCxnSpPr>
          <p:nvPr/>
        </p:nvCxnSpPr>
        <p:spPr>
          <a:xfrm flipH="1">
            <a:off x="2184569" y="2330770"/>
            <a:ext cx="1" cy="208890"/>
          </a:xfrm>
          <a:prstGeom prst="line">
            <a:avLst/>
          </a:prstGeom>
          <a:ln w="222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Forma libre 15">
            <a:extLst>
              <a:ext uri="{FF2B5EF4-FFF2-40B4-BE49-F238E27FC236}">
                <a16:creationId xmlns:a16="http://schemas.microsoft.com/office/drawing/2014/main" id="{37D0A01A-667C-9F56-5B03-2429F95DB0DD}"/>
              </a:ext>
            </a:extLst>
          </p:cNvPr>
          <p:cNvSpPr/>
          <p:nvPr/>
        </p:nvSpPr>
        <p:spPr>
          <a:xfrm>
            <a:off x="1950199" y="1731777"/>
            <a:ext cx="1113097" cy="598994"/>
          </a:xfrm>
          <a:custGeom>
            <a:avLst/>
            <a:gdLst>
              <a:gd name="connsiteX0" fmla="*/ 0 w 1484129"/>
              <a:gd name="connsiteY0" fmla="*/ 0 h 742064"/>
              <a:gd name="connsiteX1" fmla="*/ 1484129 w 1484129"/>
              <a:gd name="connsiteY1" fmla="*/ 0 h 742064"/>
              <a:gd name="connsiteX2" fmla="*/ 1484129 w 1484129"/>
              <a:gd name="connsiteY2" fmla="*/ 742064 h 742064"/>
              <a:gd name="connsiteX3" fmla="*/ 0 w 1484129"/>
              <a:gd name="connsiteY3" fmla="*/ 742064 h 742064"/>
              <a:gd name="connsiteX4" fmla="*/ 0 w 1484129"/>
              <a:gd name="connsiteY4" fmla="*/ 0 h 74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4129" h="742064">
                <a:moveTo>
                  <a:pt x="0" y="0"/>
                </a:moveTo>
                <a:lnTo>
                  <a:pt x="1484129" y="0"/>
                </a:lnTo>
                <a:lnTo>
                  <a:pt x="1484129" y="742064"/>
                </a:lnTo>
                <a:lnTo>
                  <a:pt x="0" y="742064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b="1" dirty="0">
                <a:solidFill>
                  <a:schemeClr val="tx1"/>
                </a:solidFill>
                <a:latin typeface="+mj-lt"/>
              </a:rPr>
              <a:t>Comité Coordinador del SNA</a:t>
            </a:r>
          </a:p>
        </p:txBody>
      </p:sp>
      <p:sp>
        <p:nvSpPr>
          <p:cNvPr id="35" name="Forma libre 17">
            <a:extLst>
              <a:ext uri="{FF2B5EF4-FFF2-40B4-BE49-F238E27FC236}">
                <a16:creationId xmlns:a16="http://schemas.microsoft.com/office/drawing/2014/main" id="{A03B2714-09D5-DCAE-E46C-8EE501857AB9}"/>
              </a:ext>
            </a:extLst>
          </p:cNvPr>
          <p:cNvSpPr/>
          <p:nvPr/>
        </p:nvSpPr>
        <p:spPr>
          <a:xfrm>
            <a:off x="3437185" y="1748119"/>
            <a:ext cx="1113097" cy="632180"/>
          </a:xfrm>
          <a:custGeom>
            <a:avLst/>
            <a:gdLst>
              <a:gd name="connsiteX0" fmla="*/ 0 w 1484129"/>
              <a:gd name="connsiteY0" fmla="*/ 0 h 843883"/>
              <a:gd name="connsiteX1" fmla="*/ 1484129 w 1484129"/>
              <a:gd name="connsiteY1" fmla="*/ 0 h 843883"/>
              <a:gd name="connsiteX2" fmla="*/ 1484129 w 1484129"/>
              <a:gd name="connsiteY2" fmla="*/ 843883 h 843883"/>
              <a:gd name="connsiteX3" fmla="*/ 0 w 1484129"/>
              <a:gd name="connsiteY3" fmla="*/ 843883 h 843883"/>
              <a:gd name="connsiteX4" fmla="*/ 0 w 1484129"/>
              <a:gd name="connsiteY4" fmla="*/ 0 h 84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4129" h="843883">
                <a:moveTo>
                  <a:pt x="0" y="0"/>
                </a:moveTo>
                <a:lnTo>
                  <a:pt x="1484129" y="0"/>
                </a:lnTo>
                <a:lnTo>
                  <a:pt x="1484129" y="843883"/>
                </a:lnTo>
                <a:lnTo>
                  <a:pt x="0" y="843883"/>
                </a:lnTo>
                <a:lnTo>
                  <a:pt x="0" y="0"/>
                </a:lnTo>
                <a:close/>
              </a:path>
            </a:pathLst>
          </a:custGeom>
          <a:solidFill>
            <a:srgbClr val="CD2C4E">
              <a:alpha val="10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50" b="1" dirty="0">
                <a:solidFill>
                  <a:schemeClr val="tx1"/>
                </a:solidFill>
                <a:latin typeface="+mj-lt"/>
              </a:rPr>
              <a:t>Comité de Participación Ciudadana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FE5C01C9-1AE0-F86E-5A56-6DA3850F0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646" y="3748597"/>
            <a:ext cx="782606" cy="60442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67842D91-2FA1-E7CD-AC13-1B6EC00904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32" y="2576987"/>
            <a:ext cx="933185" cy="42122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579FE382-67A4-7400-127B-93110770A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4155" y="3798434"/>
            <a:ext cx="570083" cy="791520"/>
          </a:xfrm>
          <a:prstGeom prst="rect">
            <a:avLst/>
          </a:prstGeom>
        </p:spPr>
      </p:pic>
      <p:sp>
        <p:nvSpPr>
          <p:cNvPr id="43" name="Google Shape;116;p18">
            <a:extLst>
              <a:ext uri="{FF2B5EF4-FFF2-40B4-BE49-F238E27FC236}">
                <a16:creationId xmlns:a16="http://schemas.microsoft.com/office/drawing/2014/main" id="{429CAA07-D5AA-E002-7D4A-0F80A39254FA}"/>
              </a:ext>
            </a:extLst>
          </p:cNvPr>
          <p:cNvSpPr txBox="1">
            <a:spLocks/>
          </p:cNvSpPr>
          <p:nvPr/>
        </p:nvSpPr>
        <p:spPr>
          <a:xfrm>
            <a:off x="306660" y="208191"/>
            <a:ext cx="5592754" cy="492412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r>
              <a:rPr lang="es-MX" sz="2000" dirty="0"/>
              <a:t>Estructura Sistema Nacional Anticorrupción</a:t>
            </a:r>
          </a:p>
        </p:txBody>
      </p:sp>
      <p:sp>
        <p:nvSpPr>
          <p:cNvPr id="44" name="Forma libre 11">
            <a:extLst>
              <a:ext uri="{FF2B5EF4-FFF2-40B4-BE49-F238E27FC236}">
                <a16:creationId xmlns:a16="http://schemas.microsoft.com/office/drawing/2014/main" id="{C00DB496-3113-CCE4-42D0-8275F0DCD865}"/>
              </a:ext>
            </a:extLst>
          </p:cNvPr>
          <p:cNvSpPr/>
          <p:nvPr/>
        </p:nvSpPr>
        <p:spPr>
          <a:xfrm>
            <a:off x="2381608" y="1340781"/>
            <a:ext cx="695130" cy="2481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26840" y="0"/>
                </a:moveTo>
                <a:lnTo>
                  <a:pt x="926840" y="247589"/>
                </a:lnTo>
                <a:lnTo>
                  <a:pt x="0" y="247589"/>
                </a:lnTo>
                <a:lnTo>
                  <a:pt x="0" y="403423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sz="1050"/>
          </a:p>
        </p:txBody>
      </p:sp>
      <p:sp>
        <p:nvSpPr>
          <p:cNvPr id="46" name="Forma libre 11">
            <a:extLst>
              <a:ext uri="{FF2B5EF4-FFF2-40B4-BE49-F238E27FC236}">
                <a16:creationId xmlns:a16="http://schemas.microsoft.com/office/drawing/2014/main" id="{6F510D44-AA12-2280-3457-F2A0AE7DBE93}"/>
              </a:ext>
            </a:extLst>
          </p:cNvPr>
          <p:cNvSpPr/>
          <p:nvPr/>
        </p:nvSpPr>
        <p:spPr>
          <a:xfrm rot="10800000" flipH="1">
            <a:off x="6347069" y="1545032"/>
            <a:ext cx="1576964" cy="2536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26840" y="0"/>
                </a:moveTo>
                <a:lnTo>
                  <a:pt x="926840" y="247589"/>
                </a:lnTo>
                <a:lnTo>
                  <a:pt x="0" y="247589"/>
                </a:lnTo>
                <a:lnTo>
                  <a:pt x="0" y="403423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 sz="1050"/>
          </a:p>
        </p:txBody>
      </p:sp>
    </p:spTree>
    <p:extLst>
      <p:ext uri="{BB962C8B-B14F-4D97-AF65-F5344CB8AC3E}">
        <p14:creationId xmlns:p14="http://schemas.microsoft.com/office/powerpoint/2010/main" val="2140839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0E31A-8BE9-1149-02F9-5711241B6EC0}"/>
              </a:ext>
            </a:extLst>
          </p:cNvPr>
          <p:cNvSpPr txBox="1">
            <a:spLocks/>
          </p:cNvSpPr>
          <p:nvPr/>
        </p:nvSpPr>
        <p:spPr>
          <a:xfrm>
            <a:off x="518309" y="544465"/>
            <a:ext cx="7743750" cy="5916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3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Sistemas Estatales Anticorrupción </a:t>
            </a:r>
          </a:p>
        </p:txBody>
      </p:sp>
      <p:sp>
        <p:nvSpPr>
          <p:cNvPr id="3" name="13 Rectángulo">
            <a:extLst>
              <a:ext uri="{FF2B5EF4-FFF2-40B4-BE49-F238E27FC236}">
                <a16:creationId xmlns:a16="http://schemas.microsoft.com/office/drawing/2014/main" id="{E4C9ABA6-A0F3-C893-296D-DB658ADB3FF7}"/>
              </a:ext>
            </a:extLst>
          </p:cNvPr>
          <p:cNvSpPr/>
          <p:nvPr/>
        </p:nvSpPr>
        <p:spPr>
          <a:xfrm>
            <a:off x="4466041" y="3910024"/>
            <a:ext cx="2874557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85763">
              <a:lnSpc>
                <a:spcPts val="1631"/>
              </a:lnSpc>
              <a:tabLst>
                <a:tab pos="150019" algn="l"/>
              </a:tabLst>
              <a:defRPr/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de Extinción de Dominio</a:t>
            </a:r>
          </a:p>
        </p:txBody>
      </p:sp>
      <p:cxnSp>
        <p:nvCxnSpPr>
          <p:cNvPr id="4" name="1 Conector recto">
            <a:extLst>
              <a:ext uri="{FF2B5EF4-FFF2-40B4-BE49-F238E27FC236}">
                <a16:creationId xmlns:a16="http://schemas.microsoft.com/office/drawing/2014/main" id="{5CD01493-AE3D-B659-3C5F-7E99A80EE9FB}"/>
              </a:ext>
            </a:extLst>
          </p:cNvPr>
          <p:cNvCxnSpPr>
            <a:cxnSpLocks/>
          </p:cNvCxnSpPr>
          <p:nvPr/>
        </p:nvCxnSpPr>
        <p:spPr>
          <a:xfrm>
            <a:off x="3381052" y="1837741"/>
            <a:ext cx="1013861" cy="2348054"/>
          </a:xfrm>
          <a:prstGeom prst="line">
            <a:avLst/>
          </a:prstGeom>
          <a:ln w="285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Elipse">
            <a:extLst>
              <a:ext uri="{FF2B5EF4-FFF2-40B4-BE49-F238E27FC236}">
                <a16:creationId xmlns:a16="http://schemas.microsoft.com/office/drawing/2014/main" id="{847032ED-DC83-0899-70EF-76B27FB73CF3}"/>
              </a:ext>
            </a:extLst>
          </p:cNvPr>
          <p:cNvSpPr/>
          <p:nvPr/>
        </p:nvSpPr>
        <p:spPr>
          <a:xfrm>
            <a:off x="3254126" y="1722555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1</a:t>
            </a:r>
          </a:p>
        </p:txBody>
      </p:sp>
      <p:sp>
        <p:nvSpPr>
          <p:cNvPr id="6" name="5 Elipse">
            <a:extLst>
              <a:ext uri="{FF2B5EF4-FFF2-40B4-BE49-F238E27FC236}">
                <a16:creationId xmlns:a16="http://schemas.microsoft.com/office/drawing/2014/main" id="{038AEFF1-6331-5EF7-9810-C91B8D324BCE}"/>
              </a:ext>
            </a:extLst>
          </p:cNvPr>
          <p:cNvSpPr/>
          <p:nvPr/>
        </p:nvSpPr>
        <p:spPr>
          <a:xfrm>
            <a:off x="3406572" y="2022827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2</a:t>
            </a:r>
          </a:p>
        </p:txBody>
      </p:sp>
      <p:sp>
        <p:nvSpPr>
          <p:cNvPr id="7" name="6 Elipse">
            <a:extLst>
              <a:ext uri="{FF2B5EF4-FFF2-40B4-BE49-F238E27FC236}">
                <a16:creationId xmlns:a16="http://schemas.microsoft.com/office/drawing/2014/main" id="{73FDD57E-D9F1-56DC-0999-C903C23EBC34}"/>
              </a:ext>
            </a:extLst>
          </p:cNvPr>
          <p:cNvSpPr/>
          <p:nvPr/>
        </p:nvSpPr>
        <p:spPr>
          <a:xfrm>
            <a:off x="3616029" y="2567045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4</a:t>
            </a:r>
          </a:p>
        </p:txBody>
      </p:sp>
      <p:sp>
        <p:nvSpPr>
          <p:cNvPr id="8" name="7 Elipse">
            <a:extLst>
              <a:ext uri="{FF2B5EF4-FFF2-40B4-BE49-F238E27FC236}">
                <a16:creationId xmlns:a16="http://schemas.microsoft.com/office/drawing/2014/main" id="{D7DEE3A5-D37B-AA5A-1C48-789FA3023C95}"/>
              </a:ext>
            </a:extLst>
          </p:cNvPr>
          <p:cNvSpPr/>
          <p:nvPr/>
        </p:nvSpPr>
        <p:spPr>
          <a:xfrm>
            <a:off x="3502752" y="2288439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3</a:t>
            </a:r>
          </a:p>
        </p:txBody>
      </p:sp>
      <p:cxnSp>
        <p:nvCxnSpPr>
          <p:cNvPr id="9" name="23 Conector recto">
            <a:extLst>
              <a:ext uri="{FF2B5EF4-FFF2-40B4-BE49-F238E27FC236}">
                <a16:creationId xmlns:a16="http://schemas.microsoft.com/office/drawing/2014/main" id="{CDC3A854-104F-F596-D401-910730F725BF}"/>
              </a:ext>
            </a:extLst>
          </p:cNvPr>
          <p:cNvCxnSpPr>
            <a:cxnSpLocks/>
          </p:cNvCxnSpPr>
          <p:nvPr/>
        </p:nvCxnSpPr>
        <p:spPr>
          <a:xfrm>
            <a:off x="3546654" y="2229251"/>
            <a:ext cx="1646379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24 Conector recto">
            <a:extLst>
              <a:ext uri="{FF2B5EF4-FFF2-40B4-BE49-F238E27FC236}">
                <a16:creationId xmlns:a16="http://schemas.microsoft.com/office/drawing/2014/main" id="{D44A6C34-3F35-1B15-B21E-CF055AFC96AF}"/>
              </a:ext>
            </a:extLst>
          </p:cNvPr>
          <p:cNvCxnSpPr>
            <a:cxnSpLocks/>
          </p:cNvCxnSpPr>
          <p:nvPr/>
        </p:nvCxnSpPr>
        <p:spPr>
          <a:xfrm>
            <a:off x="3902269" y="3065558"/>
            <a:ext cx="2119275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25 Conector recto">
            <a:extLst>
              <a:ext uri="{FF2B5EF4-FFF2-40B4-BE49-F238E27FC236}">
                <a16:creationId xmlns:a16="http://schemas.microsoft.com/office/drawing/2014/main" id="{13FC8012-EF04-A851-1C37-CDC14B2D0906}"/>
              </a:ext>
            </a:extLst>
          </p:cNvPr>
          <p:cNvCxnSpPr>
            <a:cxnSpLocks/>
          </p:cNvCxnSpPr>
          <p:nvPr/>
        </p:nvCxnSpPr>
        <p:spPr>
          <a:xfrm>
            <a:off x="4264974" y="3911089"/>
            <a:ext cx="2373588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23 Conector recto">
            <a:extLst>
              <a:ext uri="{FF2B5EF4-FFF2-40B4-BE49-F238E27FC236}">
                <a16:creationId xmlns:a16="http://schemas.microsoft.com/office/drawing/2014/main" id="{C983E2F1-5643-ACE7-171F-8090DE519944}"/>
              </a:ext>
            </a:extLst>
          </p:cNvPr>
          <p:cNvCxnSpPr>
            <a:cxnSpLocks/>
          </p:cNvCxnSpPr>
          <p:nvPr/>
        </p:nvCxnSpPr>
        <p:spPr>
          <a:xfrm>
            <a:off x="3438681" y="1979220"/>
            <a:ext cx="1236949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23 Conector recto">
            <a:extLst>
              <a:ext uri="{FF2B5EF4-FFF2-40B4-BE49-F238E27FC236}">
                <a16:creationId xmlns:a16="http://schemas.microsoft.com/office/drawing/2014/main" id="{9015C8B1-891F-B5BC-203E-7F8040ECDA15}"/>
              </a:ext>
            </a:extLst>
          </p:cNvPr>
          <p:cNvCxnSpPr>
            <a:cxnSpLocks/>
          </p:cNvCxnSpPr>
          <p:nvPr/>
        </p:nvCxnSpPr>
        <p:spPr>
          <a:xfrm>
            <a:off x="3663095" y="2500714"/>
            <a:ext cx="1811017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 Rectángulo">
            <a:extLst>
              <a:ext uri="{FF2B5EF4-FFF2-40B4-BE49-F238E27FC236}">
                <a16:creationId xmlns:a16="http://schemas.microsoft.com/office/drawing/2014/main" id="{B2605FD1-28E3-B725-9B35-1954E64668A9}"/>
              </a:ext>
            </a:extLst>
          </p:cNvPr>
          <p:cNvSpPr/>
          <p:nvPr/>
        </p:nvSpPr>
        <p:spPr>
          <a:xfrm>
            <a:off x="3566429" y="1699785"/>
            <a:ext cx="2042994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31"/>
              </a:lnSpc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Constitución Local</a:t>
            </a:r>
          </a:p>
        </p:txBody>
      </p:sp>
      <p:sp>
        <p:nvSpPr>
          <p:cNvPr id="15" name="4 Rectángulo">
            <a:extLst>
              <a:ext uri="{FF2B5EF4-FFF2-40B4-BE49-F238E27FC236}">
                <a16:creationId xmlns:a16="http://schemas.microsoft.com/office/drawing/2014/main" id="{CE1A116E-1342-063D-1C6F-9A95E4EF57B4}"/>
              </a:ext>
            </a:extLst>
          </p:cNvPr>
          <p:cNvSpPr/>
          <p:nvPr/>
        </p:nvSpPr>
        <p:spPr>
          <a:xfrm>
            <a:off x="3713736" y="1955240"/>
            <a:ext cx="404686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31"/>
              </a:lnSpc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del Sistema Estatal Anticorrupción</a:t>
            </a:r>
          </a:p>
        </p:txBody>
      </p:sp>
      <p:sp>
        <p:nvSpPr>
          <p:cNvPr id="16" name="5 Rectángulo">
            <a:extLst>
              <a:ext uri="{FF2B5EF4-FFF2-40B4-BE49-F238E27FC236}">
                <a16:creationId xmlns:a16="http://schemas.microsoft.com/office/drawing/2014/main" id="{F70CF334-05A0-E7B6-8E71-41BADB22F2EA}"/>
              </a:ext>
            </a:extLst>
          </p:cNvPr>
          <p:cNvSpPr/>
          <p:nvPr/>
        </p:nvSpPr>
        <p:spPr>
          <a:xfrm>
            <a:off x="3784770" y="2221585"/>
            <a:ext cx="4399301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31"/>
              </a:lnSpc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de Responsabilidades Administrativas</a:t>
            </a:r>
          </a:p>
        </p:txBody>
      </p:sp>
      <p:sp>
        <p:nvSpPr>
          <p:cNvPr id="17" name="6 Rectángulo">
            <a:extLst>
              <a:ext uri="{FF2B5EF4-FFF2-40B4-BE49-F238E27FC236}">
                <a16:creationId xmlns:a16="http://schemas.microsoft.com/office/drawing/2014/main" id="{9391BDA2-5FA6-5D3B-B4A1-E57A45910A4B}"/>
              </a:ext>
            </a:extLst>
          </p:cNvPr>
          <p:cNvSpPr/>
          <p:nvPr/>
        </p:nvSpPr>
        <p:spPr>
          <a:xfrm>
            <a:off x="3898047" y="2499483"/>
            <a:ext cx="4559832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85763">
              <a:lnSpc>
                <a:spcPts val="1631"/>
              </a:lnSpc>
              <a:defRPr/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de Fiscalización y Rendición de Cuentas</a:t>
            </a:r>
          </a:p>
        </p:txBody>
      </p:sp>
      <p:sp>
        <p:nvSpPr>
          <p:cNvPr id="18" name="37 Rectángulo">
            <a:extLst>
              <a:ext uri="{FF2B5EF4-FFF2-40B4-BE49-F238E27FC236}">
                <a16:creationId xmlns:a16="http://schemas.microsoft.com/office/drawing/2014/main" id="{3C846937-7706-2EC2-B739-F741E3BC642B}"/>
              </a:ext>
            </a:extLst>
          </p:cNvPr>
          <p:cNvSpPr/>
          <p:nvPr/>
        </p:nvSpPr>
        <p:spPr>
          <a:xfrm>
            <a:off x="4201208" y="3377927"/>
            <a:ext cx="2960298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85763">
              <a:lnSpc>
                <a:spcPts val="1631"/>
              </a:lnSpc>
              <a:defRPr/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Orgánica del TJA</a:t>
            </a:r>
          </a:p>
        </p:txBody>
      </p:sp>
      <p:sp>
        <p:nvSpPr>
          <p:cNvPr id="19" name="38 Rectángulo">
            <a:extLst>
              <a:ext uri="{FF2B5EF4-FFF2-40B4-BE49-F238E27FC236}">
                <a16:creationId xmlns:a16="http://schemas.microsoft.com/office/drawing/2014/main" id="{3F5BB409-87F4-94DD-10F5-2DE49108DED7}"/>
              </a:ext>
            </a:extLst>
          </p:cNvPr>
          <p:cNvSpPr/>
          <p:nvPr/>
        </p:nvSpPr>
        <p:spPr>
          <a:xfrm>
            <a:off x="4106086" y="3083977"/>
            <a:ext cx="3661226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85763">
              <a:lnSpc>
                <a:spcPts val="1631"/>
              </a:lnSpc>
              <a:tabLst>
                <a:tab pos="150019" algn="l"/>
              </a:tabLst>
              <a:defRPr/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Orgánica de la Fiscalía General</a:t>
            </a:r>
          </a:p>
        </p:txBody>
      </p:sp>
      <p:sp>
        <p:nvSpPr>
          <p:cNvPr id="20" name="39 Rectángulo">
            <a:extLst>
              <a:ext uri="{FF2B5EF4-FFF2-40B4-BE49-F238E27FC236}">
                <a16:creationId xmlns:a16="http://schemas.microsoft.com/office/drawing/2014/main" id="{6CB328F1-8511-E21A-4AC9-90E30A0EB567}"/>
              </a:ext>
            </a:extLst>
          </p:cNvPr>
          <p:cNvSpPr/>
          <p:nvPr/>
        </p:nvSpPr>
        <p:spPr>
          <a:xfrm>
            <a:off x="4361232" y="3664026"/>
            <a:ext cx="1493127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85763">
              <a:lnSpc>
                <a:spcPts val="1631"/>
              </a:lnSpc>
              <a:tabLst>
                <a:tab pos="150019" algn="l"/>
              </a:tabLst>
              <a:defRPr/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Código Penal</a:t>
            </a:r>
          </a:p>
        </p:txBody>
      </p:sp>
      <p:sp>
        <p:nvSpPr>
          <p:cNvPr id="21" name="40 Rectángulo">
            <a:extLst>
              <a:ext uri="{FF2B5EF4-FFF2-40B4-BE49-F238E27FC236}">
                <a16:creationId xmlns:a16="http://schemas.microsoft.com/office/drawing/2014/main" id="{C1772B7D-8A02-83E1-214C-11A719862CDA}"/>
              </a:ext>
            </a:extLst>
          </p:cNvPr>
          <p:cNvSpPr/>
          <p:nvPr/>
        </p:nvSpPr>
        <p:spPr>
          <a:xfrm>
            <a:off x="3947437" y="2797639"/>
            <a:ext cx="3471513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85763">
              <a:lnSpc>
                <a:spcPts val="1631"/>
              </a:lnSpc>
              <a:tabLst>
                <a:tab pos="150019" algn="l"/>
              </a:tabLst>
              <a:defRPr/>
            </a:pPr>
            <a:r>
              <a:rPr lang="es-MX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Ley Orgánica de la APE</a:t>
            </a:r>
          </a:p>
        </p:txBody>
      </p:sp>
      <p:cxnSp>
        <p:nvCxnSpPr>
          <p:cNvPr id="22" name="24 Conector recto">
            <a:extLst>
              <a:ext uri="{FF2B5EF4-FFF2-40B4-BE49-F238E27FC236}">
                <a16:creationId xmlns:a16="http://schemas.microsoft.com/office/drawing/2014/main" id="{E7BA4769-51C0-10DC-2EBF-6A75C892043B}"/>
              </a:ext>
            </a:extLst>
          </p:cNvPr>
          <p:cNvCxnSpPr>
            <a:cxnSpLocks/>
          </p:cNvCxnSpPr>
          <p:nvPr/>
        </p:nvCxnSpPr>
        <p:spPr>
          <a:xfrm>
            <a:off x="3784770" y="2775139"/>
            <a:ext cx="1926614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6 Elipse">
            <a:extLst>
              <a:ext uri="{FF2B5EF4-FFF2-40B4-BE49-F238E27FC236}">
                <a16:creationId xmlns:a16="http://schemas.microsoft.com/office/drawing/2014/main" id="{5B747489-55D6-0FFC-529C-4771454C2B5A}"/>
              </a:ext>
            </a:extLst>
          </p:cNvPr>
          <p:cNvSpPr/>
          <p:nvPr/>
        </p:nvSpPr>
        <p:spPr>
          <a:xfrm>
            <a:off x="3721546" y="2866862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5</a:t>
            </a:r>
          </a:p>
        </p:txBody>
      </p:sp>
      <p:sp>
        <p:nvSpPr>
          <p:cNvPr id="24" name="6 Elipse">
            <a:extLst>
              <a:ext uri="{FF2B5EF4-FFF2-40B4-BE49-F238E27FC236}">
                <a16:creationId xmlns:a16="http://schemas.microsoft.com/office/drawing/2014/main" id="{66987B78-1D55-6BE6-0B64-AAEC178FDFD9}"/>
              </a:ext>
            </a:extLst>
          </p:cNvPr>
          <p:cNvSpPr/>
          <p:nvPr/>
        </p:nvSpPr>
        <p:spPr>
          <a:xfrm>
            <a:off x="3851773" y="3167120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6</a:t>
            </a:r>
          </a:p>
        </p:txBody>
      </p:sp>
      <p:cxnSp>
        <p:nvCxnSpPr>
          <p:cNvPr id="25" name="25 Conector recto">
            <a:extLst>
              <a:ext uri="{FF2B5EF4-FFF2-40B4-BE49-F238E27FC236}">
                <a16:creationId xmlns:a16="http://schemas.microsoft.com/office/drawing/2014/main" id="{914E68CB-DEAB-4704-8F0E-646D96F8F0A8}"/>
              </a:ext>
            </a:extLst>
          </p:cNvPr>
          <p:cNvCxnSpPr>
            <a:cxnSpLocks/>
          </p:cNvCxnSpPr>
          <p:nvPr/>
        </p:nvCxnSpPr>
        <p:spPr>
          <a:xfrm>
            <a:off x="4390315" y="4188836"/>
            <a:ext cx="2610946" cy="0"/>
          </a:xfrm>
          <a:prstGeom prst="line">
            <a:avLst/>
          </a:prstGeom>
          <a:ln w="285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6 Elipse">
            <a:extLst>
              <a:ext uri="{FF2B5EF4-FFF2-40B4-BE49-F238E27FC236}">
                <a16:creationId xmlns:a16="http://schemas.microsoft.com/office/drawing/2014/main" id="{A28506D8-A330-D153-6710-71C1501C3B8A}"/>
              </a:ext>
            </a:extLst>
          </p:cNvPr>
          <p:cNvSpPr/>
          <p:nvPr/>
        </p:nvSpPr>
        <p:spPr>
          <a:xfrm>
            <a:off x="3955100" y="3431947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7</a:t>
            </a:r>
          </a:p>
        </p:txBody>
      </p:sp>
      <p:sp>
        <p:nvSpPr>
          <p:cNvPr id="27" name="6 Elipse">
            <a:extLst>
              <a:ext uri="{FF2B5EF4-FFF2-40B4-BE49-F238E27FC236}">
                <a16:creationId xmlns:a16="http://schemas.microsoft.com/office/drawing/2014/main" id="{904EC053-91A8-E971-F579-78156445D1E5}"/>
              </a:ext>
            </a:extLst>
          </p:cNvPr>
          <p:cNvSpPr/>
          <p:nvPr/>
        </p:nvSpPr>
        <p:spPr>
          <a:xfrm>
            <a:off x="4106919" y="3713560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8</a:t>
            </a:r>
          </a:p>
        </p:txBody>
      </p:sp>
      <p:sp>
        <p:nvSpPr>
          <p:cNvPr id="28" name="6 Elipse">
            <a:extLst>
              <a:ext uri="{FF2B5EF4-FFF2-40B4-BE49-F238E27FC236}">
                <a16:creationId xmlns:a16="http://schemas.microsoft.com/office/drawing/2014/main" id="{1FC52B48-D61F-BAE1-7343-559451037156}"/>
              </a:ext>
            </a:extLst>
          </p:cNvPr>
          <p:cNvSpPr/>
          <p:nvPr/>
        </p:nvSpPr>
        <p:spPr>
          <a:xfrm>
            <a:off x="4247595" y="3978307"/>
            <a:ext cx="254313" cy="167375"/>
          </a:xfrm>
          <a:prstGeom prst="ellipse">
            <a:avLst/>
          </a:prstGeom>
          <a:solidFill>
            <a:srgbClr val="CD2C4E"/>
          </a:solidFill>
          <a:ln>
            <a:solidFill>
              <a:srgbClr val="CD2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5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9</a:t>
            </a:r>
          </a:p>
        </p:txBody>
      </p:sp>
      <p:cxnSp>
        <p:nvCxnSpPr>
          <p:cNvPr id="29" name="25 Conector recto">
            <a:extLst>
              <a:ext uri="{FF2B5EF4-FFF2-40B4-BE49-F238E27FC236}">
                <a16:creationId xmlns:a16="http://schemas.microsoft.com/office/drawing/2014/main" id="{E3C0639D-055E-7275-1F44-FFF29D2F1193}"/>
              </a:ext>
            </a:extLst>
          </p:cNvPr>
          <p:cNvCxnSpPr>
            <a:cxnSpLocks/>
          </p:cNvCxnSpPr>
          <p:nvPr/>
        </p:nvCxnSpPr>
        <p:spPr>
          <a:xfrm>
            <a:off x="4106920" y="3622965"/>
            <a:ext cx="2157808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4 Conector recto">
            <a:extLst>
              <a:ext uri="{FF2B5EF4-FFF2-40B4-BE49-F238E27FC236}">
                <a16:creationId xmlns:a16="http://schemas.microsoft.com/office/drawing/2014/main" id="{A73C7B67-26CF-08A0-8E3F-AD31BC343AF4}"/>
              </a:ext>
            </a:extLst>
          </p:cNvPr>
          <p:cNvCxnSpPr>
            <a:cxnSpLocks/>
          </p:cNvCxnSpPr>
          <p:nvPr/>
        </p:nvCxnSpPr>
        <p:spPr>
          <a:xfrm>
            <a:off x="4030855" y="3354785"/>
            <a:ext cx="2119275" cy="0"/>
          </a:xfrm>
          <a:prstGeom prst="line">
            <a:avLst/>
          </a:prstGeom>
          <a:ln w="3175">
            <a:solidFill>
              <a:srgbClr val="CD2C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54 Rectángulo">
            <a:extLst>
              <a:ext uri="{FF2B5EF4-FFF2-40B4-BE49-F238E27FC236}">
                <a16:creationId xmlns:a16="http://schemas.microsoft.com/office/drawing/2014/main" id="{B7D06F18-B762-3371-169C-C6F0F1709839}"/>
              </a:ext>
            </a:extLst>
          </p:cNvPr>
          <p:cNvSpPr/>
          <p:nvPr/>
        </p:nvSpPr>
        <p:spPr>
          <a:xfrm>
            <a:off x="656393" y="2340587"/>
            <a:ext cx="24508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solidFill>
                  <a:schemeClr val="bg1"/>
                </a:solidFill>
                <a:highlight>
                  <a:srgbClr val="FF0000"/>
                </a:highlight>
                <a:latin typeface="Roboto Slab" pitchFamily="2" charset="0"/>
                <a:ea typeface="Roboto Slab" pitchFamily="2" charset="0"/>
                <a:cs typeface="Roboto Slab" pitchFamily="2" charset="0"/>
              </a:rPr>
              <a:t>Las legislaturas locales debieron expedir y realizar las adecuaciones al marco normativo aplicable</a:t>
            </a:r>
          </a:p>
        </p:txBody>
      </p:sp>
    </p:spTree>
    <p:extLst>
      <p:ext uri="{BB962C8B-B14F-4D97-AF65-F5344CB8AC3E}">
        <p14:creationId xmlns:p14="http://schemas.microsoft.com/office/powerpoint/2010/main" val="3418080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97CC290-F976-FD9C-4F55-A5B0F72337F7}"/>
              </a:ext>
            </a:extLst>
          </p:cNvPr>
          <p:cNvSpPr txBox="1"/>
          <p:nvPr/>
        </p:nvSpPr>
        <p:spPr>
          <a:xfrm>
            <a:off x="572304" y="1377964"/>
            <a:ext cx="772503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35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Las designaciones pendientes de los integrantes de los órganos colegiados que componen los SEA afectan directamente el dinamismo de dichos sistemas y limitan el cumplimiento de las funciones institucionales emanadas de la normatividad aplicable.</a:t>
            </a:r>
          </a:p>
          <a:p>
            <a:pPr algn="just"/>
            <a:endParaRPr lang="es-MX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algn="just"/>
            <a:r>
              <a:rPr lang="es-MX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Al 31 de diciembre 2023, de los 801 integrantes que deben conformar los SEA en su conjunto, </a:t>
            </a:r>
            <a:r>
              <a:rPr lang="es-MX" sz="16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está pendiente el 30% de los nombramientos</a:t>
            </a:r>
            <a:r>
              <a:rPr lang="es-MX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 </a:t>
            </a:r>
          </a:p>
          <a:p>
            <a:pPr algn="just"/>
            <a:r>
              <a:rPr lang="es-MX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Respecto al trimestre anterior, varias comisiones de selección se quedaron sin integrantes. Tal es el caso de: Ciudad de México, Hidalgo, </a:t>
            </a:r>
            <a:r>
              <a:rPr lang="es-MX" sz="1600" b="1" dirty="0">
                <a:solidFill>
                  <a:schemeClr val="bg1"/>
                </a:solidFill>
                <a:highlight>
                  <a:srgbClr val="FF0000"/>
                </a:highlight>
                <a:latin typeface="Roboto Slab" pitchFamily="2" charset="0"/>
                <a:ea typeface="Roboto Slab" pitchFamily="2" charset="0"/>
                <a:cs typeface="Roboto Slab" pitchFamily="2" charset="0"/>
              </a:rPr>
              <a:t>Nayarit</a:t>
            </a:r>
            <a:r>
              <a:rPr lang="es-MX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y Tamaulipas. En este mismo rubro, únicamente en Puebla se nombraron a los integrantes de este colegiado. </a:t>
            </a:r>
          </a:p>
        </p:txBody>
      </p:sp>
      <p:sp>
        <p:nvSpPr>
          <p:cNvPr id="2" name="Google Shape;116;p18">
            <a:extLst>
              <a:ext uri="{FF2B5EF4-FFF2-40B4-BE49-F238E27FC236}">
                <a16:creationId xmlns:a16="http://schemas.microsoft.com/office/drawing/2014/main" id="{562AE788-4910-A66C-B378-20E0262BB034}"/>
              </a:ext>
            </a:extLst>
          </p:cNvPr>
          <p:cNvSpPr txBox="1">
            <a:spLocks/>
          </p:cNvSpPr>
          <p:nvPr/>
        </p:nvSpPr>
        <p:spPr>
          <a:xfrm>
            <a:off x="306660" y="208191"/>
            <a:ext cx="5592754" cy="677078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r>
              <a:rPr lang="es-MX" sz="3200" dirty="0"/>
              <a:t>Designaciones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888893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D7D7DB5-6F9E-5167-1355-42850F2970DC}"/>
              </a:ext>
            </a:extLst>
          </p:cNvPr>
          <p:cNvSpPr txBox="1"/>
          <p:nvPr/>
        </p:nvSpPr>
        <p:spPr>
          <a:xfrm>
            <a:off x="900608" y="1017478"/>
            <a:ext cx="734278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De igual forma, alrededor </a:t>
            </a:r>
            <a:r>
              <a:rPr lang="es-MX" sz="20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del 35% de los nombramientos en los CPC</a:t>
            </a:r>
            <a:r>
              <a:rPr lang="es-MX" sz="10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MX" sz="20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aún se encuentran pendientes</a:t>
            </a:r>
            <a:r>
              <a:rPr lang="es-MX" sz="2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 Este rubro presentó movimientos mínimos durante el cuarto trimestre. Se integró en su totalidad el CPC de Baja California. </a:t>
            </a:r>
          </a:p>
          <a:p>
            <a:pPr algn="just"/>
            <a:endParaRPr lang="es-MX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algn="just"/>
            <a:r>
              <a:rPr lang="es-MX" sz="2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Por otro lado, Colima, Guerrero, Michoacán, Morelos, </a:t>
            </a:r>
            <a:r>
              <a:rPr lang="es-MX" sz="2000" b="1" dirty="0">
                <a:solidFill>
                  <a:schemeClr val="bg1"/>
                </a:solidFill>
                <a:highlight>
                  <a:srgbClr val="FF0000"/>
                </a:highlight>
                <a:latin typeface="Roboto Slab" pitchFamily="2" charset="0"/>
                <a:ea typeface="Roboto Slab" pitchFamily="2" charset="0"/>
                <a:cs typeface="Roboto Slab" pitchFamily="2" charset="0"/>
              </a:rPr>
              <a:t>Nayarit</a:t>
            </a:r>
            <a:r>
              <a:rPr lang="es-MX" sz="2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, Puebla, Querétaro, Sonora y Tabasco </a:t>
            </a:r>
            <a:r>
              <a:rPr lang="es-MX" sz="2000" b="1" dirty="0">
                <a:solidFill>
                  <a:schemeClr val="accent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operan con menos de la mitad de sus integrantes</a:t>
            </a:r>
            <a:r>
              <a:rPr lang="es-MX" sz="20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 </a:t>
            </a:r>
            <a:r>
              <a:rPr lang="es-MX" sz="2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Mientras que Nuevo León, Ciudad de México y Veracruz no cuentan con integrantes en dicho colegiado. </a:t>
            </a:r>
            <a:endParaRPr lang="es-MX" sz="16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765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F8003-0D16-0779-7AFF-4CEE09E0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475450"/>
            <a:ext cx="2268008" cy="1910443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s-MX" sz="2325" dirty="0">
                <a:solidFill>
                  <a:schemeClr val="accent3"/>
                </a:solidFill>
              </a:rPr>
              <a:t>Mapa. Designaciones pendientes.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A28FF4-01C4-3C41-F27B-68E435E6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534" y="237067"/>
            <a:ext cx="5133348" cy="442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00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348C1-68E1-00D6-5D86-7BE8E6FD3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91" y="230850"/>
            <a:ext cx="1607609" cy="137781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s-MX" sz="2700" dirty="0">
                <a:solidFill>
                  <a:schemeClr val="accent3"/>
                </a:solidFill>
              </a:rPr>
              <a:t>Nayarit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270590A1-A1E9-433B-3F74-BDA7EF9DD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99" y="230850"/>
            <a:ext cx="6868145" cy="44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68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279827" y="313228"/>
            <a:ext cx="3308618" cy="923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Diez retos en materia de fiscalización</a:t>
            </a:r>
            <a:endParaRPr dirty="0"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1360074" y="1559859"/>
            <a:ext cx="6600585" cy="1368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9094" indent="-369094">
              <a:buClr>
                <a:srgbClr val="FF0000"/>
              </a:buClr>
              <a:buSzPct val="95000"/>
              <a:buFontTx/>
              <a:buAutoNum type="arabicParenR"/>
            </a:pPr>
            <a:r>
              <a:rPr lang="es-ES" sz="1800" dirty="0">
                <a:solidFill>
                  <a:schemeClr val="tx1"/>
                </a:solidFill>
                <a:latin typeface="Georgia" panose="02040502050405020303" pitchFamily="18" charset="0"/>
              </a:rPr>
              <a:t>Revisar el SNA y el SNF.</a:t>
            </a:r>
          </a:p>
          <a:p>
            <a:pPr marL="369094" indent="-369094">
              <a:buClr>
                <a:srgbClr val="FF0000"/>
              </a:buClr>
              <a:buSzPct val="95000"/>
              <a:buAutoNum type="arabicParenR"/>
            </a:pPr>
            <a:r>
              <a:rPr lang="es-ES" sz="1800" dirty="0">
                <a:solidFill>
                  <a:srgbClr val="FF0000"/>
                </a:solidFill>
                <a:latin typeface="Georgia" panose="02040502050405020303" pitchFamily="18" charset="0"/>
              </a:rPr>
              <a:t>Contar con visiones holísticas.</a:t>
            </a:r>
          </a:p>
          <a:p>
            <a:pPr marL="369094" indent="-369094">
              <a:buClr>
                <a:srgbClr val="FF0000"/>
              </a:buClr>
              <a:buSzPct val="95000"/>
              <a:buAutoNum type="arabicParenR"/>
            </a:pPr>
            <a:r>
              <a:rPr lang="es-ES" sz="1800" dirty="0">
                <a:solidFill>
                  <a:schemeClr val="tx1"/>
                </a:solidFill>
                <a:latin typeface="Georgia" panose="02040502050405020303" pitchFamily="18" charset="0"/>
              </a:rPr>
              <a:t>Capacitar cuesta, pero cuesta más la ignorancia. </a:t>
            </a:r>
            <a:endParaRPr lang="es-ES" sz="1800" u="sng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69094" indent="-369094">
              <a:buClr>
                <a:srgbClr val="FF0000"/>
              </a:buClr>
              <a:buSzPct val="95000"/>
              <a:buAutoNum type="arabicParenR"/>
            </a:pPr>
            <a:r>
              <a:rPr lang="es-ES" sz="1800" dirty="0">
                <a:solidFill>
                  <a:srgbClr val="FF0000"/>
                </a:solidFill>
                <a:latin typeface="Georgia" panose="02040502050405020303" pitchFamily="18" charset="0"/>
              </a:rPr>
              <a:t>Trabajar de manera coordinada y ordenada con asociaciones de expertos/as.</a:t>
            </a:r>
          </a:p>
          <a:p>
            <a:pPr marL="369094" indent="-369094">
              <a:buClr>
                <a:srgbClr val="FF0000"/>
              </a:buClr>
              <a:buSzPct val="95000"/>
              <a:buFont typeface="Georgia"/>
              <a:buAutoNum type="arabicParenR"/>
            </a:pPr>
            <a:r>
              <a:rPr lang="es-ES" sz="1800" dirty="0">
                <a:solidFill>
                  <a:schemeClr val="tx1"/>
                </a:solidFill>
                <a:latin typeface="Georgia" panose="02040502050405020303" pitchFamily="18" charset="0"/>
              </a:rPr>
              <a:t>No es dinero público: es dinero del contribuyente.</a:t>
            </a:r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3"/>
          <a:srcRect t="20284" b="20284"/>
          <a:stretch/>
        </p:blipFill>
        <p:spPr>
          <a:xfrm>
            <a:off x="5048410" y="195389"/>
            <a:ext cx="3918857" cy="1158975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E0FD0AD-B5D0-24E3-9DAC-0290DAD1ED8B}"/>
              </a:ext>
            </a:extLst>
          </p:cNvPr>
          <p:cNvSpPr/>
          <p:nvPr/>
        </p:nvSpPr>
        <p:spPr>
          <a:xfrm>
            <a:off x="5048410" y="195389"/>
            <a:ext cx="3918857" cy="115897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4673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/>
          <p:nvPr/>
        </p:nvSpPr>
        <p:spPr>
          <a:xfrm>
            <a:off x="4551063" y="1619975"/>
            <a:ext cx="2002200" cy="1969800"/>
          </a:xfrm>
          <a:prstGeom prst="diamond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533400" y="552450"/>
            <a:ext cx="2106600" cy="12926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6. Fortalecer el andamiaje institucional</a:t>
            </a:r>
            <a:endParaRPr dirty="0"/>
          </a:p>
        </p:txBody>
      </p:sp>
      <p:sp>
        <p:nvSpPr>
          <p:cNvPr id="149" name="Google Shape;149;p22"/>
          <p:cNvSpPr/>
          <p:nvPr/>
        </p:nvSpPr>
        <p:spPr>
          <a:xfrm>
            <a:off x="3182200" y="1817413"/>
            <a:ext cx="1601100" cy="1575000"/>
          </a:xfrm>
          <a:prstGeom prst="rect">
            <a:avLst/>
          </a:prstGeom>
          <a:noFill/>
          <a:ln w="76200" cap="flat" cmpd="sng">
            <a:solidFill>
              <a:srgbClr val="11111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rPr>
              <a:t>Fuerte</a:t>
            </a:r>
            <a:endParaRPr sz="2400" dirty="0">
              <a:solidFill>
                <a:srgbClr val="11111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6321303" y="1817413"/>
            <a:ext cx="1601100" cy="1575000"/>
          </a:xfrm>
          <a:prstGeom prst="rect">
            <a:avLst/>
          </a:prstGeom>
          <a:noFill/>
          <a:ln w="76200" cap="flat" cmpd="sng">
            <a:solidFill>
              <a:srgbClr val="11111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rPr>
              <a:t>Flexible</a:t>
            </a:r>
            <a:endParaRPr sz="2400" dirty="0">
              <a:solidFill>
                <a:srgbClr val="11111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C53CA85-E4FD-BEA7-9EAE-05FDD3CA4101}"/>
              </a:ext>
            </a:extLst>
          </p:cNvPr>
          <p:cNvSpPr txBox="1"/>
          <p:nvPr/>
        </p:nvSpPr>
        <p:spPr>
          <a:xfrm>
            <a:off x="4783300" y="237404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Funcional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565362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279827" y="313228"/>
            <a:ext cx="3308618" cy="923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Diez retos en materia de fiscalización</a:t>
            </a:r>
            <a:endParaRPr dirty="0"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1352390" y="1717063"/>
            <a:ext cx="6600585" cy="1368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9094" marR="0" lvl="0" indent="-3690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arenR" startAt="7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Focalizar las auditorías </a:t>
            </a: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mediante una metodología clara, efectiva y transparente.  Uso de la tecnología digital.</a:t>
            </a:r>
          </a:p>
          <a:p>
            <a:pPr marL="369094" marR="0" lvl="0" indent="-3690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arenR" startAt="7"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Explicar a la ciudadanía las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ventajas</a:t>
            </a: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 que tiene una adecuada fiscalización.</a:t>
            </a:r>
          </a:p>
          <a:p>
            <a:pPr marL="369094" marR="0" lvl="0" indent="-3690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arenR" startAt="7"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Apostar por la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transparencia.</a:t>
            </a:r>
          </a:p>
          <a:p>
            <a:pPr marL="369094" marR="0" lvl="0" indent="-3690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arenR" startAt="7"/>
              <a:tabLst/>
              <a:defRPr/>
            </a:pP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Uso de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tecnología digital </a:t>
            </a:r>
            <a:r>
              <a:rPr kumimoji="0" lang="es-E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para conocer el desempeño del gobierno.</a:t>
            </a:r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8841" b="18841"/>
          <a:stretch/>
        </p:blipFill>
        <p:spPr>
          <a:xfrm>
            <a:off x="5048410" y="195389"/>
            <a:ext cx="3918857" cy="1158975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E0FD0AD-B5D0-24E3-9DAC-0290DAD1ED8B}"/>
              </a:ext>
            </a:extLst>
          </p:cNvPr>
          <p:cNvSpPr/>
          <p:nvPr/>
        </p:nvSpPr>
        <p:spPr>
          <a:xfrm>
            <a:off x="5048409" y="201349"/>
            <a:ext cx="3918857" cy="1158975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03815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1979653" y="1169403"/>
            <a:ext cx="5721000" cy="24881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4800" dirty="0"/>
              <a:t>La incompetencia es la más peligrosa de las corrupciones.</a:t>
            </a:r>
            <a:endParaRPr sz="4800" dirty="0"/>
          </a:p>
        </p:txBody>
      </p:sp>
      <p:sp>
        <p:nvSpPr>
          <p:cNvPr id="87" name="Google Shape;87;p15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A31497D-6487-6F8D-95CC-AAFD86FCA778}"/>
              </a:ext>
            </a:extLst>
          </p:cNvPr>
          <p:cNvSpPr txBox="1"/>
          <p:nvPr/>
        </p:nvSpPr>
        <p:spPr>
          <a:xfrm>
            <a:off x="3128653" y="353440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s-MX" sz="1800" dirty="0">
                <a:solidFill>
                  <a:schemeClr val="accent1"/>
                </a:solidFill>
                <a:latin typeface="Georgia" panose="02040502050405020303" pitchFamily="18" charset="0"/>
              </a:rPr>
              <a:t>Dr. José Chanes Nieto</a:t>
            </a:r>
          </a:p>
        </p:txBody>
      </p:sp>
    </p:spTree>
    <p:extLst>
      <p:ext uri="{BB962C8B-B14F-4D97-AF65-F5344CB8AC3E}">
        <p14:creationId xmlns:p14="http://schemas.microsoft.com/office/powerpoint/2010/main" val="1512234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465666" y="249895"/>
            <a:ext cx="6019863" cy="4924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2">
                    <a:lumMod val="25000"/>
                  </a:schemeClr>
                </a:solidFill>
              </a:rPr>
              <a:t>¡Asiste a la Casa de la Cultura Jurídica de Tepic!</a:t>
            </a:r>
            <a:endParaRPr sz="20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050FF50-B341-C645-2123-E9371A509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6" y="855592"/>
            <a:ext cx="7357534" cy="24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730A405-26DF-3246-1A38-EC17352B5062}"/>
              </a:ext>
            </a:extLst>
          </p:cNvPr>
          <p:cNvSpPr txBox="1"/>
          <p:nvPr/>
        </p:nvSpPr>
        <p:spPr>
          <a:xfrm>
            <a:off x="465666" y="2982909"/>
            <a:ext cx="6578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Roboto Slab" pitchFamily="2" charset="0"/>
                <a:ea typeface="Roboto Slab" pitchFamily="2" charset="0"/>
                <a:cs typeface="Roboto Slab" pitchFamily="2" charset="0"/>
              </a:rPr>
              <a:t>Durango Núm 42 Sur, Col. Centro, C.P. 63000, Tepic, Nayarit.</a:t>
            </a:r>
            <a:endParaRPr lang="es-MX" dirty="0">
              <a:solidFill>
                <a:schemeClr val="bg1"/>
              </a:solidFill>
              <a:highlight>
                <a:srgbClr val="FF0000"/>
              </a:highlight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1030" name="Picture 6" descr="Facebook - Inicia sesión o regístrate">
            <a:extLst>
              <a:ext uri="{FF2B5EF4-FFF2-40B4-BE49-F238E27FC236}">
                <a16:creationId xmlns:a16="http://schemas.microsoft.com/office/drawing/2014/main" id="{259607DB-1C15-8389-E438-2C464C459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441" y="2774127"/>
            <a:ext cx="516559" cy="51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X. X logo. Twitter. The new Twitter. Twitter logo and mystery app. Twitter  may be renamed.">
            <a:extLst>
              <a:ext uri="{FF2B5EF4-FFF2-40B4-BE49-F238E27FC236}">
                <a16:creationId xmlns:a16="http://schemas.microsoft.com/office/drawing/2014/main" id="{F161C988-225B-B9AD-D0AE-A1C77E661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8" t="6968" r="22901" b="11281"/>
          <a:stretch/>
        </p:blipFill>
        <p:spPr bwMode="auto">
          <a:xfrm>
            <a:off x="8610600" y="3421389"/>
            <a:ext cx="526396" cy="51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ociales medios de comunicación instagram ig - Iconos Social Media y Logos">
            <a:extLst>
              <a:ext uri="{FF2B5EF4-FFF2-40B4-BE49-F238E27FC236}">
                <a16:creationId xmlns:a16="http://schemas.microsoft.com/office/drawing/2014/main" id="{5899B0D5-5803-491B-67C9-1AE7543B2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606" y="3729166"/>
            <a:ext cx="930228" cy="93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33;p20">
            <a:extLst>
              <a:ext uri="{FF2B5EF4-FFF2-40B4-BE49-F238E27FC236}">
                <a16:creationId xmlns:a16="http://schemas.microsoft.com/office/drawing/2014/main" id="{41FD5F01-5A2E-B3BA-5963-E456F63573DA}"/>
              </a:ext>
            </a:extLst>
          </p:cNvPr>
          <p:cNvSpPr txBox="1">
            <a:spLocks/>
          </p:cNvSpPr>
          <p:nvPr/>
        </p:nvSpPr>
        <p:spPr>
          <a:xfrm>
            <a:off x="1271707" y="3421389"/>
            <a:ext cx="6600585" cy="1368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FF0000"/>
              </a:buClr>
              <a:defRPr/>
            </a:pPr>
            <a:r>
              <a:rPr lang="es-ES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Ofrecemos cursos, diplomados, eventos y muchas actividades gratuitas y de enorme calidad para </a:t>
            </a:r>
            <a:r>
              <a:rPr lang="es-MX" sz="1600" b="0" i="0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promover la cultura jurídica, favorecer el acceso a la justicia y el fortalecimiento del Estado de Derecho.</a:t>
            </a:r>
            <a:r>
              <a:rPr lang="es-ES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</a:t>
            </a:r>
            <a:r>
              <a:rPr lang="es-ES" sz="1600" b="0" i="0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Roboto Slab" pitchFamily="2" charset="0"/>
              </a:rPr>
              <a:t>¡Visítanos en Tepic y síguenos en redes sociales</a:t>
            </a:r>
            <a:r>
              <a:rPr lang="es-ES" sz="1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!</a:t>
            </a:r>
            <a:endParaRPr lang="es-MX" sz="1600" b="0" i="0" dirty="0">
              <a:solidFill>
                <a:srgbClr val="000000"/>
              </a:solidFill>
              <a:effectLst/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57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6654799" y="3960231"/>
            <a:ext cx="2106600" cy="738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¡Gracias!</a:t>
            </a:r>
            <a:endParaRPr sz="3600" dirty="0"/>
          </a:p>
        </p:txBody>
      </p:sp>
      <p:sp>
        <p:nvSpPr>
          <p:cNvPr id="151" name="Google Shape;151;p22"/>
          <p:cNvSpPr txBox="1">
            <a:spLocks noGrp="1"/>
          </p:cNvSpPr>
          <p:nvPr>
            <p:ph type="sldNum" idx="12"/>
          </p:nvPr>
        </p:nvSpPr>
        <p:spPr>
          <a:xfrm>
            <a:off x="76209" y="4698864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828813"/>
      </p:ext>
    </p:extLst>
  </p:cSld>
  <p:clrMapOvr>
    <a:masterClrMapping/>
  </p:clrMapOvr>
</p:sld>
</file>

<file path=ppt/theme/theme1.xml><?xml version="1.0" encoding="utf-8"?>
<a:theme xmlns:a="http://schemas.openxmlformats.org/drawingml/2006/main" name="Lysander template">
  <a:themeElements>
    <a:clrScheme name="Custom 347">
      <a:dk1>
        <a:srgbClr val="111111"/>
      </a:dk1>
      <a:lt1>
        <a:srgbClr val="FFFFFF"/>
      </a:lt1>
      <a:dk2>
        <a:srgbClr val="999999"/>
      </a:dk2>
      <a:lt2>
        <a:srgbClr val="EFEFEF"/>
      </a:lt2>
      <a:accent1>
        <a:srgbClr val="FF0000"/>
      </a:accent1>
      <a:accent2>
        <a:srgbClr val="CC0000"/>
      </a:accent2>
      <a:accent3>
        <a:srgbClr val="434343"/>
      </a:accent3>
      <a:accent4>
        <a:srgbClr val="999999"/>
      </a:accent4>
      <a:accent5>
        <a:srgbClr val="CCCCCC"/>
      </a:accent5>
      <a:accent6>
        <a:srgbClr val="EFEFEF"/>
      </a:accent6>
      <a:hlink>
        <a:srgbClr val="11111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872</Words>
  <Application>Microsoft Office PowerPoint</Application>
  <PresentationFormat>Presentación en pantalla (16:9)</PresentationFormat>
  <Paragraphs>125</Paragraphs>
  <Slides>24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Georgia</vt:lpstr>
      <vt:lpstr>Roboto Slab</vt:lpstr>
      <vt:lpstr>Arial</vt:lpstr>
      <vt:lpstr>Lysander template</vt:lpstr>
      <vt:lpstr>Sistema Nacional Anticorrupción Alejandro Herrera Macías 8 de abril de 2024| Tepic, Nayarit.</vt:lpstr>
      <vt:lpstr>Presentación de PowerPoint</vt:lpstr>
      <vt:lpstr>Cinco datos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profesionalización</vt:lpstr>
      <vt:lpstr>Reforma Constitucional</vt:lpstr>
      <vt:lpstr>¿Para qué sirve el Sistema Nacional Anticorrupción?</vt:lpstr>
      <vt:lpstr>Presentación de PowerPoint</vt:lpstr>
      <vt:lpstr>Presentación de PowerPoint</vt:lpstr>
      <vt:lpstr>Presentación de PowerPoint</vt:lpstr>
      <vt:lpstr>Presentación de PowerPoint</vt:lpstr>
      <vt:lpstr>Mapa. Designaciones pendientes. </vt:lpstr>
      <vt:lpstr>Nayarit</vt:lpstr>
      <vt:lpstr>Diez retos en materia de fiscalización</vt:lpstr>
      <vt:lpstr>6. Fortalecer el andamiaje institucional</vt:lpstr>
      <vt:lpstr>Diez retos en materia de fiscalización</vt:lpstr>
      <vt:lpstr>Presentación de PowerPoint</vt:lpstr>
      <vt:lpstr>¡Asiste a la Casa de la Cultura Jurídica de Tepic!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fiscalización y rendición de cuentas en México, herramienta de una buena gobernanza Mtro. Alejandro Herrera Macías 8 de septiembre de 2023</dc:title>
  <dc:creator>MARISELA VALOR AYLLÓN</dc:creator>
  <cp:lastModifiedBy>Alejandro Herrera Macías</cp:lastModifiedBy>
  <cp:revision>27</cp:revision>
  <cp:lastPrinted>2023-10-31T18:40:30Z</cp:lastPrinted>
  <dcterms:modified xsi:type="dcterms:W3CDTF">2024-04-08T16:00:37Z</dcterms:modified>
</cp:coreProperties>
</file>